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tiff" ContentType="image/tiff"/>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85" r:id="rId2"/>
    <p:sldId id="331" r:id="rId3"/>
    <p:sldId id="259" r:id="rId4"/>
    <p:sldId id="276" r:id="rId5"/>
    <p:sldId id="287" r:id="rId6"/>
    <p:sldId id="288" r:id="rId7"/>
    <p:sldId id="289" r:id="rId8"/>
    <p:sldId id="291" r:id="rId9"/>
    <p:sldId id="277" r:id="rId10"/>
    <p:sldId id="290" r:id="rId11"/>
    <p:sldId id="295" r:id="rId12"/>
    <p:sldId id="294" r:id="rId13"/>
    <p:sldId id="296" r:id="rId14"/>
    <p:sldId id="297" r:id="rId15"/>
    <p:sldId id="299" r:id="rId16"/>
    <p:sldId id="298" r:id="rId17"/>
    <p:sldId id="301" r:id="rId18"/>
    <p:sldId id="304" r:id="rId19"/>
    <p:sldId id="305" r:id="rId20"/>
    <p:sldId id="335" r:id="rId21"/>
    <p:sldId id="336" r:id="rId22"/>
    <p:sldId id="307" r:id="rId23"/>
    <p:sldId id="278" r:id="rId24"/>
    <p:sldId id="308" r:id="rId25"/>
    <p:sldId id="309" r:id="rId26"/>
    <p:sldId id="310" r:id="rId27"/>
    <p:sldId id="312" r:id="rId28"/>
    <p:sldId id="313" r:id="rId29"/>
    <p:sldId id="337" r:id="rId30"/>
    <p:sldId id="338" r:id="rId31"/>
    <p:sldId id="339" r:id="rId32"/>
    <p:sldId id="340" r:id="rId33"/>
    <p:sldId id="341" r:id="rId34"/>
    <p:sldId id="342" r:id="rId35"/>
    <p:sldId id="316" r:id="rId36"/>
    <p:sldId id="317" r:id="rId37"/>
    <p:sldId id="318" r:id="rId38"/>
    <p:sldId id="334" r:id="rId39"/>
    <p:sldId id="333" r:id="rId40"/>
    <p:sldId id="354" r:id="rId41"/>
    <p:sldId id="344" r:id="rId42"/>
    <p:sldId id="345" r:id="rId43"/>
    <p:sldId id="343" r:id="rId44"/>
    <p:sldId id="260" r:id="rId45"/>
    <p:sldId id="347" r:id="rId46"/>
    <p:sldId id="348" r:id="rId47"/>
    <p:sldId id="349" r:id="rId48"/>
    <p:sldId id="351" r:id="rId49"/>
    <p:sldId id="355" r:id="rId50"/>
    <p:sldId id="356" r:id="rId51"/>
    <p:sldId id="357" r:id="rId52"/>
    <p:sldId id="358" r:id="rId53"/>
    <p:sldId id="353" r:id="rId54"/>
    <p:sldId id="273"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27">
          <p15:clr>
            <a:srgbClr val="A4A3A4"/>
          </p15:clr>
        </p15:guide>
        <p15:guide id="2" orient="horz" pos="4101">
          <p15:clr>
            <a:srgbClr val="A4A3A4"/>
          </p15:clr>
        </p15:guide>
        <p15:guide id="3" pos="5556" userDrawn="1">
          <p15:clr>
            <a:srgbClr val="A4A3A4"/>
          </p15:clr>
        </p15:guide>
        <p15:guide id="4" pos="417">
          <p15:clr>
            <a:srgbClr val="A4A3A4"/>
          </p15:clr>
        </p15:guide>
        <p15:guide id="5" pos="2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5DEDC"/>
    <a:srgbClr val="D22F7B"/>
    <a:srgbClr val="CC006A"/>
    <a:srgbClr val="040000"/>
    <a:srgbClr val="9E9088"/>
    <a:srgbClr val="2A2522"/>
    <a:srgbClr val="FBF3F3"/>
    <a:srgbClr val="8F8B89"/>
    <a:srgbClr val="B6B0AE"/>
    <a:srgbClr val="332D2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72553" autoAdjust="0"/>
  </p:normalViewPr>
  <p:slideViewPr>
    <p:cSldViewPr snapToObjects="1">
      <p:cViewPr>
        <p:scale>
          <a:sx n="60" d="100"/>
          <a:sy n="60" d="100"/>
        </p:scale>
        <p:origin x="-80" y="-24"/>
      </p:cViewPr>
      <p:guideLst>
        <p:guide orient="horz" pos="427"/>
        <p:guide orient="horz" pos="4101"/>
        <p:guide pos="5556"/>
        <p:guide pos="417"/>
        <p:guide pos="204"/>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36B549-A41A-CA45-B8D0-B4113A2E7E13}" type="datetimeFigureOut">
              <a:rPr lang="en-US" smtClean="0"/>
              <a:pPr/>
              <a:t>2/22/2017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7AC30-51E5-CC4C-8B5F-CCE3D4FEA7F5}" type="slidenum">
              <a:rPr lang="en-US" smtClean="0"/>
              <a:pPr/>
              <a:t>‹#›</a:t>
            </a:fld>
            <a:endParaRPr lang="en-US"/>
          </a:p>
        </p:txBody>
      </p:sp>
    </p:spTree>
    <p:extLst>
      <p:ext uri="{BB962C8B-B14F-4D97-AF65-F5344CB8AC3E}">
        <p14:creationId xmlns:p14="http://schemas.microsoft.com/office/powerpoint/2010/main" xmlns="" val="3795465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757C15-C29C-1A45-B627-B2E0973708FC}" type="datetimeFigureOut">
              <a:rPr lang="en-US" smtClean="0"/>
              <a:pPr/>
              <a:t>2/22/2017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1E29FC-A785-1D40-BBA7-278D4149D253}" type="slidenum">
              <a:rPr lang="en-US" smtClean="0"/>
              <a:pPr/>
              <a:t>‹#›</a:t>
            </a:fld>
            <a:endParaRPr lang="en-US"/>
          </a:p>
        </p:txBody>
      </p:sp>
    </p:spTree>
    <p:extLst>
      <p:ext uri="{BB962C8B-B14F-4D97-AF65-F5344CB8AC3E}">
        <p14:creationId xmlns:p14="http://schemas.microsoft.com/office/powerpoint/2010/main" xmlns="" val="1631407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ervice-oriented_architect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localhost:9999/training-server/rest/player/player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Provide participants with administrative information</a:t>
            </a:r>
          </a:p>
          <a:p>
            <a:endParaRPr lang="en-US" dirty="0" smtClean="0"/>
          </a:p>
          <a:p>
            <a:r>
              <a:rPr lang="en-US" b="1" dirty="0" smtClean="0"/>
              <a:t>HOW</a:t>
            </a:r>
          </a:p>
          <a:p>
            <a:pPr marL="171450" indent="-171450">
              <a:buFont typeface="Arial" charset="0"/>
              <a:buChar char="•"/>
            </a:pPr>
            <a:r>
              <a:rPr lang="en-US" dirty="0" smtClean="0"/>
              <a:t>Welcome participants to the course</a:t>
            </a:r>
          </a:p>
          <a:p>
            <a:pPr marL="171450" indent="-171450">
              <a:buFont typeface="Arial" charset="0"/>
              <a:buChar char="•"/>
            </a:pPr>
            <a:r>
              <a:rPr lang="en-US" dirty="0" smtClean="0"/>
              <a:t>Briefly,</a:t>
            </a:r>
            <a:r>
              <a:rPr lang="en-US" baseline="0" dirty="0" smtClean="0"/>
              <a:t> introduce the course</a:t>
            </a:r>
            <a:endParaRPr lang="en-US" dirty="0" smtClean="0"/>
          </a:p>
          <a:p>
            <a:pPr marL="171450" indent="-171450">
              <a:buFont typeface="Arial" charset="0"/>
              <a:buChar char="•"/>
            </a:pPr>
            <a:r>
              <a:rPr lang="en-US" dirty="0" smtClean="0"/>
              <a:t>Briefly, introduce yourself as the instructor of the course</a:t>
            </a:r>
          </a:p>
          <a:p>
            <a:pPr marL="171450" indent="-171450">
              <a:buFont typeface="Arial" charset="0"/>
              <a:buChar char="•"/>
            </a:pPr>
            <a:r>
              <a:rPr lang="en-US" dirty="0" smtClean="0"/>
              <a:t>Discuss breaks and lunch</a:t>
            </a:r>
          </a:p>
          <a:p>
            <a:pPr marL="171450" indent="-171450">
              <a:buFont typeface="Arial" charset="0"/>
              <a:buChar char="•"/>
            </a:pPr>
            <a:r>
              <a:rPr lang="en-US" dirty="0" smtClean="0"/>
              <a:t>Emphasize the importance of sticking to the schedule</a:t>
            </a:r>
            <a:r>
              <a:rPr lang="en-US" baseline="0" dirty="0" smtClean="0"/>
              <a:t> - </a:t>
            </a:r>
            <a:r>
              <a:rPr lang="en-US" dirty="0" smtClean="0"/>
              <a:t>starting on time so that the class can end on time</a:t>
            </a:r>
          </a:p>
          <a:p>
            <a:pPr marL="171450" indent="-171450">
              <a:buFont typeface="Arial" charset="0"/>
              <a:buChar char="•"/>
            </a:pPr>
            <a:r>
              <a:rPr lang="en-US" dirty="0" smtClean="0"/>
              <a:t>Explain that attendance during all sessions is mandatory to receive course proof of attendance</a:t>
            </a:r>
          </a:p>
          <a:p>
            <a:endParaRPr lang="en-US" dirty="0" smtClean="0"/>
          </a:p>
          <a:p>
            <a:r>
              <a:rPr lang="en-US" b="1" dirty="0" smtClean="0"/>
              <a:t>TIME </a:t>
            </a:r>
          </a:p>
          <a:p>
            <a:r>
              <a:rPr lang="en-US" dirty="0" smtClean="0"/>
              <a:t>5 min </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a:t>
            </a:fld>
            <a:endParaRPr lang="en-US"/>
          </a:p>
        </p:txBody>
      </p:sp>
    </p:spTree>
    <p:extLst>
      <p:ext uri="{BB962C8B-B14F-4D97-AF65-F5344CB8AC3E}">
        <p14:creationId xmlns:p14="http://schemas.microsoft.com/office/powerpoint/2010/main" xmlns="" val="1505973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Apache Camel</a:t>
            </a:r>
            <a:r>
              <a:rPr lang="en-US" baseline="0" dirty="0" smtClean="0"/>
              <a:t> Introduction</a:t>
            </a:r>
          </a:p>
          <a:p>
            <a:endParaRPr lang="en-US" baseline="0" dirty="0" smtClean="0"/>
          </a:p>
          <a:p>
            <a:r>
              <a:rPr lang="en-US" baseline="0" dirty="0" smtClean="0"/>
              <a:t>ESB - </a:t>
            </a:r>
            <a:r>
              <a:rPr lang="en-US" sz="1200" b="0" i="0" kern="1200" dirty="0" smtClean="0">
                <a:solidFill>
                  <a:schemeClr val="tx1"/>
                </a:solidFill>
                <a:latin typeface="+mn-lt"/>
                <a:ea typeface="+mn-ea"/>
                <a:cs typeface="+mn-cs"/>
              </a:rPr>
              <a:t> is implementing a communication system between mutually interacting software applications in a </a:t>
            </a:r>
            <a:r>
              <a:rPr lang="en-US" sz="1200" b="0" i="0" u="none" strike="noStrike" kern="1200" dirty="0" smtClean="0">
                <a:solidFill>
                  <a:schemeClr val="tx1"/>
                </a:solidFill>
                <a:latin typeface="+mn-lt"/>
                <a:ea typeface="+mn-ea"/>
                <a:cs typeface="+mn-cs"/>
                <a:hlinkClick r:id="rId3" tooltip="Service-oriented architecture"/>
              </a:rPr>
              <a:t>service-oriented architecture</a:t>
            </a:r>
            <a:r>
              <a:rPr lang="en-US" sz="1200" b="0" i="0" kern="1200" dirty="0" smtClean="0">
                <a:solidFill>
                  <a:schemeClr val="tx1"/>
                </a:solidFill>
                <a:latin typeface="+mn-lt"/>
                <a:ea typeface="+mn-ea"/>
                <a:cs typeface="+mn-cs"/>
              </a:rPr>
              <a:t> (SOA).</a:t>
            </a:r>
            <a:endParaRPr lang="en-US" dirty="0" smtClean="0"/>
          </a:p>
          <a:p>
            <a:endParaRPr lang="en-US" dirty="0" smtClean="0"/>
          </a:p>
          <a:p>
            <a:r>
              <a:rPr lang="en-US" b="1" dirty="0" smtClean="0"/>
              <a:t>HOW</a:t>
            </a:r>
          </a:p>
          <a:p>
            <a:pPr marL="171450" indent="-171450">
              <a:buFont typeface="Arial" charset="0"/>
              <a:buChar char="•"/>
            </a:pPr>
            <a:r>
              <a:rPr lang="en-US" dirty="0" smtClean="0"/>
              <a:t>Introduce</a:t>
            </a:r>
            <a:r>
              <a:rPr lang="en-US" baseline="0" dirty="0" smtClean="0"/>
              <a:t> Camel. </a:t>
            </a:r>
            <a:endParaRPr lang="en-US" dirty="0" smtClean="0"/>
          </a:p>
          <a:p>
            <a:endParaRPr lang="en-US" dirty="0" smtClean="0"/>
          </a:p>
          <a:p>
            <a:r>
              <a:rPr lang="en-US" b="1" dirty="0" smtClean="0"/>
              <a:t>TIME </a:t>
            </a:r>
          </a:p>
          <a:p>
            <a:r>
              <a:rPr lang="en-US" dirty="0" smtClean="0"/>
              <a:t>3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10</a:t>
            </a:fld>
            <a:endParaRPr lang="en-US"/>
          </a:p>
        </p:txBody>
      </p:sp>
    </p:spTree>
    <p:extLst>
      <p:ext uri="{BB962C8B-B14F-4D97-AF65-F5344CB8AC3E}">
        <p14:creationId xmlns:p14="http://schemas.microsoft.com/office/powerpoint/2010/main" xmlns="" val="526584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Apache</a:t>
            </a:r>
            <a:r>
              <a:rPr lang="en-US" baseline="0" dirty="0" smtClean="0"/>
              <a:t> Camel (cont.)</a:t>
            </a:r>
          </a:p>
          <a:p>
            <a:endParaRPr lang="en-US" baseline="0" dirty="0" smtClean="0"/>
          </a:p>
          <a:p>
            <a:r>
              <a:rPr lang="en-US" baseline="0" dirty="0" smtClean="0"/>
              <a:t>Routing Engine – A DSL wires endpoints and processors together to form routes.</a:t>
            </a:r>
          </a:p>
          <a:p>
            <a:r>
              <a:rPr lang="en-US" baseline="0" dirty="0" smtClean="0"/>
              <a:t>Components – Provides a uniform endpoint interface and connect </a:t>
            </a:r>
            <a:r>
              <a:rPr lang="en-US" baseline="0" dirty="0" err="1" smtClean="0"/>
              <a:t>ot</a:t>
            </a:r>
            <a:r>
              <a:rPr lang="en-US" baseline="0" dirty="0" smtClean="0"/>
              <a:t> other systems.</a:t>
            </a:r>
          </a:p>
          <a:p>
            <a:r>
              <a:rPr lang="en-US" baseline="0" dirty="0" smtClean="0"/>
              <a:t>Processors – Handles things in between endpoints like, EIPs, Routing, Transformation, Mediation, Enrichment, Validation, Interception.</a:t>
            </a:r>
          </a:p>
          <a:p>
            <a:endParaRPr lang="en-US" dirty="0" smtClean="0"/>
          </a:p>
          <a:p>
            <a:endParaRPr lang="en-US" dirty="0" smtClean="0"/>
          </a:p>
          <a:p>
            <a:r>
              <a:rPr lang="en-US" b="1" dirty="0" smtClean="0"/>
              <a:t>HOW</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dirty="0" smtClean="0"/>
              <a:t>Discuss terms on slide and then zoom in on the terminology used</a:t>
            </a:r>
            <a:r>
              <a:rPr lang="en-US" baseline="0" dirty="0" smtClean="0"/>
              <a:t> in Camel</a:t>
            </a:r>
            <a:endParaRPr lang="en-US" dirty="0" smtClean="0"/>
          </a:p>
          <a:p>
            <a:endParaRPr lang="en-US" dirty="0" smtClean="0"/>
          </a:p>
          <a:p>
            <a:r>
              <a:rPr lang="en-US" b="1" dirty="0" smtClean="0"/>
              <a:t>TIME </a:t>
            </a:r>
          </a:p>
          <a:p>
            <a:r>
              <a:rPr lang="en-US" dirty="0" smtClean="0"/>
              <a:t>3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11</a:t>
            </a:fld>
            <a:endParaRPr lang="en-US"/>
          </a:p>
        </p:txBody>
      </p:sp>
    </p:spTree>
    <p:extLst>
      <p:ext uri="{BB962C8B-B14F-4D97-AF65-F5344CB8AC3E}">
        <p14:creationId xmlns:p14="http://schemas.microsoft.com/office/powerpoint/2010/main" xmlns="" val="2550949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3738"/>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r>
              <a:rPr lang="en-US" b="1" dirty="0" smtClean="0"/>
              <a:t>KEY</a:t>
            </a:r>
          </a:p>
          <a:p>
            <a:r>
              <a:rPr lang="en-US" dirty="0" smtClean="0"/>
              <a:t>Endpoint</a:t>
            </a:r>
          </a:p>
          <a:p>
            <a:endParaRPr lang="en-US" dirty="0" smtClean="0"/>
          </a:p>
          <a:p>
            <a:r>
              <a:rPr lang="en-US" b="1" dirty="0" smtClean="0"/>
              <a:t>HOW</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dirty="0" smtClean="0"/>
              <a:t>Introduce the concept of endpoint</a:t>
            </a:r>
          </a:p>
          <a:p>
            <a:endParaRPr lang="en-US" dirty="0" smtClean="0"/>
          </a:p>
          <a:p>
            <a:r>
              <a:rPr lang="en-US" b="1" dirty="0" smtClean="0"/>
              <a:t>TIME </a:t>
            </a:r>
          </a:p>
          <a:p>
            <a:r>
              <a:rPr lang="en-US" dirty="0" smtClean="0"/>
              <a:t>3 min</a:t>
            </a:r>
          </a:p>
        </p:txBody>
      </p:sp>
    </p:spTree>
    <p:extLst>
      <p:ext uri="{BB962C8B-B14F-4D97-AF65-F5344CB8AC3E}">
        <p14:creationId xmlns:p14="http://schemas.microsoft.com/office/powerpoint/2010/main" xmlns="" val="596516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Apache</a:t>
            </a:r>
            <a:r>
              <a:rPr lang="en-US" baseline="0" dirty="0" smtClean="0"/>
              <a:t> Camel Components</a:t>
            </a:r>
            <a:endParaRPr lang="en-US" dirty="0" smtClean="0"/>
          </a:p>
          <a:p>
            <a:endParaRPr lang="en-US" dirty="0" smtClean="0"/>
          </a:p>
          <a:p>
            <a:r>
              <a:rPr lang="en-US" b="1" dirty="0" smtClean="0"/>
              <a:t>HOW</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dirty="0" smtClean="0"/>
              <a:t>Introduce the</a:t>
            </a:r>
            <a:r>
              <a:rPr lang="en-US" baseline="0" dirty="0" smtClean="0"/>
              <a:t> concept of Component in Apache Camel</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aseline="0" dirty="0" smtClean="0"/>
              <a:t>Tell participants that a component is nothing more than an ”Endpoint Factory”</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aseline="0" dirty="0" smtClean="0"/>
              <a:t>Explain in details the URI syntax</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aseline="0" dirty="0" smtClean="0"/>
              <a:t>From – Consumer</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aseline="0" dirty="0" smtClean="0"/>
              <a:t>To - Producer</a:t>
            </a:r>
            <a:endParaRPr lang="en-US" dirty="0" smtClean="0"/>
          </a:p>
          <a:p>
            <a:endParaRPr lang="en-US" dirty="0" smtClean="0"/>
          </a:p>
          <a:p>
            <a:r>
              <a:rPr lang="en-US" b="1" dirty="0" smtClean="0"/>
              <a:t>TIME </a:t>
            </a:r>
          </a:p>
          <a:p>
            <a:r>
              <a:rPr lang="en-US" dirty="0" smtClean="0"/>
              <a:t>3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13</a:t>
            </a:fld>
            <a:endParaRPr lang="en-US"/>
          </a:p>
        </p:txBody>
      </p:sp>
    </p:spTree>
    <p:extLst>
      <p:ext uri="{BB962C8B-B14F-4D97-AF65-F5344CB8AC3E}">
        <p14:creationId xmlns:p14="http://schemas.microsoft.com/office/powerpoint/2010/main" xmlns="" val="593637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Apache</a:t>
            </a:r>
            <a:r>
              <a:rPr lang="en-US" baseline="0" dirty="0" smtClean="0"/>
              <a:t> Camel Components</a:t>
            </a:r>
            <a:endParaRPr lang="en-US" dirty="0" smtClean="0"/>
          </a:p>
          <a:p>
            <a:endParaRPr lang="en-US" dirty="0" smtClean="0"/>
          </a:p>
          <a:p>
            <a:r>
              <a:rPr lang="en-US" b="1" dirty="0" smtClean="0"/>
              <a:t>HOW</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aseline="0" dirty="0" smtClean="0"/>
              <a:t>Just mention that the framework has a variety of out-of-the-box components available.</a:t>
            </a:r>
            <a:endParaRPr lang="en-US" dirty="0" smtClean="0"/>
          </a:p>
          <a:p>
            <a:endParaRPr lang="en-US" dirty="0" smtClean="0"/>
          </a:p>
          <a:p>
            <a:r>
              <a:rPr lang="en-US" b="1" dirty="0" smtClean="0"/>
              <a:t>TIME </a:t>
            </a:r>
          </a:p>
          <a:p>
            <a:r>
              <a:rPr lang="en-US" dirty="0" smtClean="0"/>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14</a:t>
            </a:fld>
            <a:endParaRPr lang="en-US"/>
          </a:p>
        </p:txBody>
      </p:sp>
    </p:spTree>
    <p:extLst>
      <p:ext uri="{BB962C8B-B14F-4D97-AF65-F5344CB8AC3E}">
        <p14:creationId xmlns:p14="http://schemas.microsoft.com/office/powerpoint/2010/main" xmlns="" val="24114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Message and Exchange objects</a:t>
            </a:r>
          </a:p>
          <a:p>
            <a:endParaRPr lang="en-US" dirty="0" smtClean="0"/>
          </a:p>
          <a:p>
            <a:r>
              <a:rPr lang="en-US" b="1" dirty="0" smtClean="0"/>
              <a:t>HOW</a:t>
            </a:r>
          </a:p>
          <a:p>
            <a:r>
              <a:rPr lang="en-US" dirty="0" smtClean="0"/>
              <a:t>Introduce the exchange</a:t>
            </a:r>
            <a:r>
              <a:rPr lang="en-US" baseline="0" dirty="0" smtClean="0"/>
              <a:t> object, message and how it works depending on the configured MEP (message exchange pattern)</a:t>
            </a:r>
            <a:endParaRPr lang="en-US" dirty="0" smtClean="0"/>
          </a:p>
          <a:p>
            <a:endParaRPr lang="en-US" dirty="0" smtClean="0"/>
          </a:p>
          <a:p>
            <a:r>
              <a:rPr lang="en-US" b="1" dirty="0" smtClean="0"/>
              <a:t>TIME </a:t>
            </a:r>
          </a:p>
          <a:p>
            <a:r>
              <a:rPr lang="en-US" dirty="0" smtClean="0"/>
              <a:t>5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15</a:t>
            </a:fld>
            <a:endParaRPr lang="en-US"/>
          </a:p>
        </p:txBody>
      </p:sp>
    </p:spTree>
    <p:extLst>
      <p:ext uri="{BB962C8B-B14F-4D97-AF65-F5344CB8AC3E}">
        <p14:creationId xmlns:p14="http://schemas.microsoft.com/office/powerpoint/2010/main" xmlns="" val="692650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Camel</a:t>
            </a:r>
            <a:r>
              <a:rPr lang="en-US" baseline="0" dirty="0" smtClean="0"/>
              <a:t> Context</a:t>
            </a:r>
            <a:endParaRPr lang="en-US" dirty="0" smtClean="0"/>
          </a:p>
          <a:p>
            <a:endParaRPr lang="en-US" dirty="0" smtClean="0"/>
          </a:p>
          <a:p>
            <a:r>
              <a:rPr lang="en-US" b="1" dirty="0" smtClean="0"/>
              <a:t>HOW</a:t>
            </a:r>
          </a:p>
          <a:p>
            <a:r>
              <a:rPr lang="en-US" dirty="0" smtClean="0"/>
              <a:t>Explain</a:t>
            </a:r>
            <a:r>
              <a:rPr lang="en-US" baseline="0" dirty="0" smtClean="0"/>
              <a:t> that Camel Context is made of route context and routes. </a:t>
            </a:r>
            <a:endParaRPr lang="en-US" dirty="0" smtClean="0"/>
          </a:p>
          <a:p>
            <a:endParaRPr lang="en-US" dirty="0" smtClean="0"/>
          </a:p>
          <a:p>
            <a:r>
              <a:rPr lang="en-US" b="1" dirty="0" smtClean="0"/>
              <a:t>TIME </a:t>
            </a:r>
          </a:p>
          <a:p>
            <a:r>
              <a:rPr lang="en-US" dirty="0" smtClean="0"/>
              <a:t>2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16</a:t>
            </a:fld>
            <a:endParaRPr lang="en-US"/>
          </a:p>
        </p:txBody>
      </p:sp>
    </p:spTree>
    <p:extLst>
      <p:ext uri="{BB962C8B-B14F-4D97-AF65-F5344CB8AC3E}">
        <p14:creationId xmlns:p14="http://schemas.microsoft.com/office/powerpoint/2010/main" xmlns="" val="619697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Routes</a:t>
            </a:r>
          </a:p>
          <a:p>
            <a:endParaRPr lang="en-US" dirty="0" smtClean="0"/>
          </a:p>
          <a:p>
            <a:r>
              <a:rPr lang="en-US" b="1" dirty="0" smtClean="0"/>
              <a:t>HOW</a:t>
            </a:r>
          </a:p>
          <a:p>
            <a:pPr marL="171450" indent="-171450">
              <a:buFont typeface="Arial" charset="0"/>
              <a:buChar char="•"/>
            </a:pPr>
            <a:r>
              <a:rPr lang="en-US" dirty="0" smtClean="0"/>
              <a:t>Explain that</a:t>
            </a:r>
            <a:r>
              <a:rPr lang="en-US" baseline="0" dirty="0" smtClean="0"/>
              <a:t> routes could be represented as trees and the main activities are routing and transformations.</a:t>
            </a:r>
            <a:endParaRPr lang="en-US" dirty="0" smtClean="0"/>
          </a:p>
          <a:p>
            <a:endParaRPr lang="en-US" dirty="0" smtClean="0"/>
          </a:p>
          <a:p>
            <a:r>
              <a:rPr lang="en-US" b="1" dirty="0" smtClean="0"/>
              <a:t>TIME </a:t>
            </a:r>
          </a:p>
          <a:p>
            <a:r>
              <a:rPr lang="en-US" dirty="0" smtClean="0"/>
              <a:t>2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17</a:t>
            </a:fld>
            <a:endParaRPr lang="en-US"/>
          </a:p>
        </p:txBody>
      </p:sp>
    </p:spTree>
    <p:extLst>
      <p:ext uri="{BB962C8B-B14F-4D97-AF65-F5344CB8AC3E}">
        <p14:creationId xmlns:p14="http://schemas.microsoft.com/office/powerpoint/2010/main" xmlns="" val="1714758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Routes (cont.)</a:t>
            </a:r>
          </a:p>
          <a:p>
            <a:endParaRPr lang="en-US" dirty="0" smtClean="0"/>
          </a:p>
          <a:p>
            <a:r>
              <a:rPr lang="en-US" b="1" dirty="0" smtClean="0"/>
              <a:t>HOW</a:t>
            </a:r>
          </a:p>
          <a:p>
            <a:pPr marL="171450" indent="-171450">
              <a:buFont typeface="Arial" charset="0"/>
              <a:buChar char="•"/>
            </a:pPr>
            <a:r>
              <a:rPr lang="en-US" dirty="0" smtClean="0"/>
              <a:t>Show an example of route written using the Spring</a:t>
            </a:r>
            <a:r>
              <a:rPr lang="en-US" baseline="0" dirty="0" smtClean="0"/>
              <a:t> XML DSL</a:t>
            </a:r>
            <a:endParaRPr lang="en-US" dirty="0" smtClean="0"/>
          </a:p>
          <a:p>
            <a:endParaRPr lang="en-US" dirty="0" smtClean="0"/>
          </a:p>
          <a:p>
            <a:r>
              <a:rPr lang="en-US" b="1" dirty="0" smtClean="0"/>
              <a:t>TIME </a:t>
            </a:r>
          </a:p>
          <a:p>
            <a:r>
              <a:rPr lang="en-US" dirty="0" smtClean="0"/>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18</a:t>
            </a:fld>
            <a:endParaRPr lang="en-US"/>
          </a:p>
        </p:txBody>
      </p:sp>
    </p:spTree>
    <p:extLst>
      <p:ext uri="{BB962C8B-B14F-4D97-AF65-F5344CB8AC3E}">
        <p14:creationId xmlns:p14="http://schemas.microsoft.com/office/powerpoint/2010/main" xmlns="" val="1718983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Routes (cont.)</a:t>
            </a:r>
          </a:p>
          <a:p>
            <a:endParaRPr lang="en-US" dirty="0" smtClean="0"/>
          </a:p>
          <a:p>
            <a:r>
              <a:rPr lang="en-US" b="1" dirty="0" smtClean="0"/>
              <a:t>HOW</a:t>
            </a:r>
          </a:p>
          <a:p>
            <a:pPr marL="171450" indent="-171450">
              <a:buFont typeface="Arial" charset="0"/>
              <a:buChar char="•"/>
            </a:pPr>
            <a:r>
              <a:rPr lang="en-US" dirty="0" smtClean="0"/>
              <a:t>Show an example of route written using the Java</a:t>
            </a:r>
            <a:r>
              <a:rPr lang="en-US" baseline="0" dirty="0" smtClean="0"/>
              <a:t> DSL</a:t>
            </a:r>
            <a:endParaRPr lang="en-US" dirty="0" smtClean="0"/>
          </a:p>
          <a:p>
            <a:endParaRPr lang="en-US" dirty="0" smtClean="0"/>
          </a:p>
          <a:p>
            <a:r>
              <a:rPr lang="en-US" b="1" dirty="0" smtClean="0"/>
              <a:t>TIME </a:t>
            </a:r>
          </a:p>
          <a:p>
            <a:r>
              <a:rPr lang="en-US" dirty="0" smtClean="0"/>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19</a:t>
            </a:fld>
            <a:endParaRPr lang="en-US"/>
          </a:p>
        </p:txBody>
      </p:sp>
    </p:spTree>
    <p:extLst>
      <p:ext uri="{BB962C8B-B14F-4D97-AF65-F5344CB8AC3E}">
        <p14:creationId xmlns:p14="http://schemas.microsoft.com/office/powerpoint/2010/main" xmlns="" val="1783182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kern="1200" baseline="0" dirty="0" smtClean="0">
                <a:solidFill>
                  <a:schemeClr val="tx1"/>
                </a:solidFill>
                <a:latin typeface="+mn-lt"/>
                <a:ea typeface="+mn-ea"/>
                <a:cs typeface="+mn-cs"/>
              </a:rPr>
              <a:t>KEY</a:t>
            </a:r>
          </a:p>
          <a:p>
            <a:r>
              <a:rPr lang="en-US" sz="1200" u="none" kern="1200" baseline="0" dirty="0" smtClean="0">
                <a:solidFill>
                  <a:schemeClr val="tx1"/>
                </a:solidFill>
                <a:latin typeface="+mn-lt"/>
                <a:ea typeface="+mn-ea"/>
                <a:cs typeface="+mn-cs"/>
              </a:rPr>
              <a:t>Introduce the CXP Backend training and this module	</a:t>
            </a:r>
          </a:p>
          <a:p>
            <a:endParaRPr lang="en-US" sz="1200" b="1"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HOW</a:t>
            </a:r>
          </a:p>
          <a:p>
            <a:pPr marL="171450" lvl="0" indent="-171450">
              <a:buFont typeface="Arial" charset="0"/>
              <a:buChar char="•"/>
            </a:pPr>
            <a:r>
              <a:rPr lang="en-US" altLang="en-US" dirty="0" smtClean="0"/>
              <a:t>Explain to participants that this is the start of the CXP </a:t>
            </a:r>
            <a:r>
              <a:rPr lang="en-US" sz="1200" u="none" kern="1200" baseline="0" dirty="0" smtClean="0">
                <a:solidFill>
                  <a:schemeClr val="tx1"/>
                </a:solidFill>
                <a:latin typeface="+mn-lt"/>
                <a:ea typeface="+mn-ea"/>
                <a:cs typeface="+mn-cs"/>
              </a:rPr>
              <a:t>Backend </a:t>
            </a:r>
            <a:r>
              <a:rPr lang="en-US" altLang="en-US" baseline="0" dirty="0" smtClean="0"/>
              <a:t>training</a:t>
            </a:r>
          </a:p>
          <a:p>
            <a:pPr marL="171450" lvl="0" indent="-171450">
              <a:buFont typeface="Arial" charset="0"/>
              <a:buChar char="•"/>
            </a:pPr>
            <a:r>
              <a:rPr lang="en-US" altLang="en-US" baseline="0" dirty="0" smtClean="0"/>
              <a:t>Give an overview of each CXP training (Foundation +  FE + BE)</a:t>
            </a:r>
          </a:p>
          <a:p>
            <a:pPr marL="171450" lvl="0" indent="-171450">
              <a:buFont typeface="Arial" charset="0"/>
              <a:buChar char="•"/>
            </a:pPr>
            <a:r>
              <a:rPr lang="en-US" altLang="en-US" baseline="0" dirty="0" smtClean="0"/>
              <a:t>Explain that this is also the beginning of the Enterprise Integration module</a:t>
            </a:r>
            <a:endParaRPr lang="en-US" sz="1200" u="none" kern="1200" baseline="0" dirty="0" smtClean="0">
              <a:solidFill>
                <a:schemeClr val="tx1"/>
              </a:solidFill>
              <a:latin typeface="+mn-lt"/>
              <a:ea typeface="+mn-ea"/>
              <a:cs typeface="+mn-cs"/>
            </a:endParaRPr>
          </a:p>
          <a:p>
            <a:endParaRPr lang="en-US" sz="1200" b="1" u="none" kern="1200" baseline="0" dirty="0" smtClean="0">
              <a:solidFill>
                <a:schemeClr val="tx1"/>
              </a:solidFill>
              <a:latin typeface="+mn-lt"/>
              <a:ea typeface="+mn-ea"/>
              <a:cs typeface="+mn-cs"/>
            </a:endParaRPr>
          </a:p>
          <a:p>
            <a:r>
              <a:rPr lang="en-US" sz="1200" b="1" u="none" kern="1200" baseline="0" dirty="0" smtClean="0">
                <a:solidFill>
                  <a:schemeClr val="tx1"/>
                </a:solidFill>
                <a:latin typeface="+mn-lt"/>
                <a:ea typeface="+mn-ea"/>
                <a:cs typeface="+mn-cs"/>
              </a:rPr>
              <a:t>TIME</a:t>
            </a:r>
          </a:p>
          <a:p>
            <a:r>
              <a:rPr lang="en-US" sz="1200" b="0" u="none" kern="1200" baseline="0" dirty="0" smtClean="0">
                <a:solidFill>
                  <a:schemeClr val="tx1"/>
                </a:solidFill>
                <a:latin typeface="+mn-lt"/>
                <a:ea typeface="+mn-ea"/>
                <a:cs typeface="+mn-cs"/>
              </a:rPr>
              <a:t>2 min</a:t>
            </a:r>
            <a:endParaRPr lang="en-US" sz="1200" b="1" u="non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61E29FC-A785-1D40-BBA7-278D4149D253}" type="slidenum">
              <a:rPr lang="en-US" smtClean="0"/>
              <a:pPr/>
              <a:t>2</a:t>
            </a:fld>
            <a:endParaRPr lang="en-US"/>
          </a:p>
        </p:txBody>
      </p:sp>
    </p:spTree>
    <p:extLst>
      <p:ext uri="{BB962C8B-B14F-4D97-AF65-F5344CB8AC3E}">
        <p14:creationId xmlns:p14="http://schemas.microsoft.com/office/powerpoint/2010/main" xmlns="" val="797954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Available DSL</a:t>
            </a:r>
          </a:p>
          <a:p>
            <a:endParaRPr lang="en-US" dirty="0" smtClean="0"/>
          </a:p>
          <a:p>
            <a:r>
              <a:rPr lang="en-US" b="1" dirty="0" smtClean="0"/>
              <a:t>HOW</a:t>
            </a:r>
          </a:p>
          <a:p>
            <a:pPr marL="171450" indent="-171450">
              <a:buFont typeface="Arial" charset="0"/>
              <a:buChar char="•"/>
            </a:pPr>
            <a:r>
              <a:rPr lang="en-US" dirty="0" smtClean="0"/>
              <a:t>Show the list of available DSLs</a:t>
            </a:r>
          </a:p>
          <a:p>
            <a:endParaRPr lang="en-US" dirty="0" smtClean="0"/>
          </a:p>
          <a:p>
            <a:r>
              <a:rPr lang="en-US" b="1" dirty="0" smtClean="0"/>
              <a:t>TIME </a:t>
            </a:r>
          </a:p>
          <a:p>
            <a:r>
              <a:rPr lang="en-US" dirty="0" smtClean="0"/>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20</a:t>
            </a:fld>
            <a:endParaRPr lang="en-US"/>
          </a:p>
        </p:txBody>
      </p:sp>
    </p:spTree>
    <p:extLst>
      <p:ext uri="{BB962C8B-B14F-4D97-AF65-F5344CB8AC3E}">
        <p14:creationId xmlns:p14="http://schemas.microsoft.com/office/powerpoint/2010/main" xmlns="" val="23073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Processors</a:t>
            </a:r>
          </a:p>
          <a:p>
            <a:endParaRPr lang="en-US" dirty="0" smtClean="0"/>
          </a:p>
          <a:p>
            <a:r>
              <a:rPr lang="en-US" b="1" dirty="0" smtClean="0"/>
              <a:t>HOW</a:t>
            </a:r>
          </a:p>
          <a:p>
            <a:pPr marL="171450" indent="-171450">
              <a:buFont typeface="Arial" charset="0"/>
              <a:buChar char="•"/>
            </a:pPr>
            <a:r>
              <a:rPr lang="en-US" dirty="0" smtClean="0"/>
              <a:t>Tell</a:t>
            </a:r>
            <a:r>
              <a:rPr lang="en-US" baseline="0" dirty="0" smtClean="0"/>
              <a:t> participants that processors can be inserted into routes to manipulate message exchanges</a:t>
            </a:r>
            <a:endParaRPr lang="en-US" dirty="0" smtClean="0"/>
          </a:p>
          <a:p>
            <a:endParaRPr lang="en-US" dirty="0" smtClean="0"/>
          </a:p>
          <a:p>
            <a:r>
              <a:rPr lang="en-US" b="1" dirty="0" smtClean="0"/>
              <a:t>TIME </a:t>
            </a:r>
          </a:p>
          <a:p>
            <a:r>
              <a:rPr lang="en-US" dirty="0" smtClean="0"/>
              <a:t>1 min</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21</a:t>
            </a:fld>
            <a:endParaRPr lang="en-US"/>
          </a:p>
        </p:txBody>
      </p:sp>
    </p:spTree>
    <p:extLst>
      <p:ext uri="{BB962C8B-B14F-4D97-AF65-F5344CB8AC3E}">
        <p14:creationId xmlns:p14="http://schemas.microsoft.com/office/powerpoint/2010/main" xmlns="" val="765518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Demo</a:t>
            </a:r>
          </a:p>
          <a:p>
            <a:endParaRPr lang="en-US" dirty="0" smtClean="0"/>
          </a:p>
          <a:p>
            <a:r>
              <a:rPr lang="en-US" b="1" dirty="0" smtClean="0"/>
              <a:t>HOW</a:t>
            </a:r>
          </a:p>
          <a:p>
            <a:r>
              <a:rPr lang="en-US" b="0" dirty="0" smtClean="0"/>
              <a:t>The</a:t>
            </a:r>
            <a:r>
              <a:rPr lang="en-US" b="0" baseline="0" dirty="0" smtClean="0"/>
              <a:t> objective of this demo is present a typical route of Apache Camel. Keep in mind that this is not an Apache Camel course. Thus, limit the demo to show the following building blocks (route, endpoints, content-based routers, components). </a:t>
            </a:r>
          </a:p>
          <a:p>
            <a:endParaRPr lang="en-US" b="0" baseline="0" dirty="0" smtClean="0"/>
          </a:p>
          <a:p>
            <a:pPr marL="228600" indent="-228600">
              <a:buAutoNum type="arabicParenR"/>
            </a:pPr>
            <a:r>
              <a:rPr lang="en-US" b="0" baseline="0" dirty="0" smtClean="0"/>
              <a:t>Access the hawtio console of your portal server (http://localhost:9999/</a:t>
            </a:r>
            <a:r>
              <a:rPr lang="en-US" b="0" baseline="0" dirty="0" err="1" smtClean="0"/>
              <a:t>hawtio</a:t>
            </a:r>
            <a:r>
              <a:rPr lang="en-US" b="0" baseline="0" dirty="0" smtClean="0"/>
              <a:t>)</a:t>
            </a:r>
          </a:p>
          <a:p>
            <a:pPr marL="228600" indent="-228600">
              <a:buAutoNum type="arabicParenR"/>
            </a:pPr>
            <a:r>
              <a:rPr lang="en-US" b="0" baseline="0" dirty="0" smtClean="0"/>
              <a:t>Show the graphical representation of one of your routes (</a:t>
            </a:r>
            <a:r>
              <a:rPr lang="en-US" b="0" baseline="0" dirty="0" err="1" smtClean="0"/>
              <a:t>e.g.training</a:t>
            </a:r>
            <a:r>
              <a:rPr lang="en-US" b="0" baseline="0" dirty="0" smtClean="0"/>
              <a:t>-server/</a:t>
            </a:r>
            <a:r>
              <a:rPr lang="en-US" b="0" baseline="0" dirty="0" err="1" smtClean="0"/>
              <a:t>training.server.player.highscore.update</a:t>
            </a:r>
            <a:r>
              <a:rPr lang="en-US" b="0" baseline="0" dirty="0" smtClean="0"/>
              <a:t>)</a:t>
            </a:r>
          </a:p>
          <a:p>
            <a:pPr marL="228600" indent="-228600">
              <a:buAutoNum type="arabicParenR"/>
            </a:pPr>
            <a:r>
              <a:rPr lang="en-US" b="0" baseline="0" dirty="0" smtClean="0"/>
              <a:t>Show each component (e.g. endpoint, transformers)</a:t>
            </a:r>
          </a:p>
          <a:p>
            <a:pPr marL="228600" indent="-228600">
              <a:buAutoNum type="arabicParenR"/>
            </a:pPr>
            <a:r>
              <a:rPr lang="en-US" b="0" baseline="0" dirty="0" smtClean="0"/>
              <a:t>Show debugging capabilities of hawtio</a:t>
            </a:r>
          </a:p>
          <a:p>
            <a:pPr marL="228600" indent="-228600">
              <a:buAutoNum type="arabicParenR"/>
            </a:pPr>
            <a:endParaRPr lang="en-US" dirty="0" smtClean="0"/>
          </a:p>
          <a:p>
            <a:r>
              <a:rPr lang="en-US" b="1" dirty="0" smtClean="0"/>
              <a:t>TIME </a:t>
            </a:r>
          </a:p>
          <a:p>
            <a:r>
              <a:rPr lang="en-US" dirty="0" smtClean="0"/>
              <a:t>1 min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22</a:t>
            </a:fld>
            <a:endParaRPr lang="en-US"/>
          </a:p>
        </p:txBody>
      </p:sp>
    </p:spTree>
    <p:extLst>
      <p:ext uri="{BB962C8B-B14F-4D97-AF65-F5344CB8AC3E}">
        <p14:creationId xmlns:p14="http://schemas.microsoft.com/office/powerpoint/2010/main" xmlns="" val="1652568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Camel</a:t>
            </a:r>
            <a:r>
              <a:rPr lang="en-US" baseline="0" dirty="0" smtClean="0"/>
              <a:t> in CXP</a:t>
            </a:r>
            <a:endParaRPr lang="en-US" dirty="0" smtClean="0"/>
          </a:p>
          <a:p>
            <a:endParaRPr lang="en-US" dirty="0" smtClean="0"/>
          </a:p>
          <a:p>
            <a:r>
              <a:rPr lang="en-US" b="1" dirty="0" smtClean="0"/>
              <a:t>HOW</a:t>
            </a:r>
          </a:p>
          <a:p>
            <a:r>
              <a:rPr lang="en-US" b="0" baseline="0" dirty="0" smtClean="0"/>
              <a:t>Describe how Apache Camel fits into the CXP environment (supported versions, naming conventions).</a:t>
            </a:r>
          </a:p>
          <a:p>
            <a:pPr marL="228600" indent="-228600">
              <a:buAutoNum type="arabicParenR"/>
            </a:pPr>
            <a:endParaRPr lang="en-US" dirty="0" smtClean="0"/>
          </a:p>
          <a:p>
            <a:r>
              <a:rPr lang="en-US" b="1" dirty="0" smtClean="0"/>
              <a:t>TIME </a:t>
            </a:r>
          </a:p>
          <a:p>
            <a:r>
              <a:rPr lang="en-US" dirty="0" smtClean="0"/>
              <a:t>2 min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24</a:t>
            </a:fld>
            <a:endParaRPr lang="en-US"/>
          </a:p>
        </p:txBody>
      </p:sp>
    </p:spTree>
    <p:extLst>
      <p:ext uri="{BB962C8B-B14F-4D97-AF65-F5344CB8AC3E}">
        <p14:creationId xmlns:p14="http://schemas.microsoft.com/office/powerpoint/2010/main" xmlns="" val="958254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Camel</a:t>
            </a:r>
            <a:r>
              <a:rPr lang="en-US" baseline="0" dirty="0" smtClean="0"/>
              <a:t> in CXP</a:t>
            </a:r>
            <a:endParaRPr lang="en-US" dirty="0" smtClean="0"/>
          </a:p>
          <a:p>
            <a:endParaRPr lang="en-US" dirty="0" smtClean="0"/>
          </a:p>
          <a:p>
            <a:r>
              <a:rPr lang="en-US" b="1" dirty="0" smtClean="0"/>
              <a:t>HOW</a:t>
            </a:r>
          </a:p>
          <a:p>
            <a:r>
              <a:rPr lang="en-US" b="0" dirty="0" smtClean="0"/>
              <a:t>Explain</a:t>
            </a:r>
            <a:r>
              <a:rPr lang="en-US" b="0" baseline="0" dirty="0" smtClean="0"/>
              <a:t> that Widgets communicate with external systems using the </a:t>
            </a:r>
            <a:r>
              <a:rPr lang="en-US" b="0" i="1" baseline="0" dirty="0" smtClean="0"/>
              <a:t>Integration Services </a:t>
            </a:r>
            <a:r>
              <a:rPr lang="en-US" b="0" i="0" baseline="0" dirty="0" smtClean="0"/>
              <a:t>layer.</a:t>
            </a:r>
          </a:p>
          <a:p>
            <a:r>
              <a:rPr lang="en-US" b="0" i="0" baseline="0" dirty="0" smtClean="0"/>
              <a:t>Step 1 – Widget Communicate to Integration Services using </a:t>
            </a:r>
            <a:r>
              <a:rPr lang="en-US" b="0" i="0" baseline="0" dirty="0" err="1" smtClean="0"/>
              <a:t>Restlet</a:t>
            </a:r>
            <a:r>
              <a:rPr lang="en-US" b="0" i="0" baseline="0" dirty="0" smtClean="0"/>
              <a:t> route and then Integration Services using Route.</a:t>
            </a:r>
            <a:endParaRPr lang="en-US" b="0" dirty="0" smtClean="0"/>
          </a:p>
          <a:p>
            <a:pPr marL="228600" indent="-228600">
              <a:buAutoNum type="arabicParenR"/>
            </a:pPr>
            <a:endParaRPr lang="en-US" dirty="0" smtClean="0"/>
          </a:p>
          <a:p>
            <a:r>
              <a:rPr lang="en-US" b="1" dirty="0" smtClean="0"/>
              <a:t>TIME </a:t>
            </a:r>
          </a:p>
          <a:p>
            <a:r>
              <a:rPr lang="en-US" dirty="0" smtClean="0"/>
              <a:t>1 min</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25</a:t>
            </a:fld>
            <a:endParaRPr lang="en-US"/>
          </a:p>
        </p:txBody>
      </p:sp>
    </p:spTree>
    <p:extLst>
      <p:ext uri="{BB962C8B-B14F-4D97-AF65-F5344CB8AC3E}">
        <p14:creationId xmlns:p14="http://schemas.microsoft.com/office/powerpoint/2010/main" xmlns="" val="1679561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Camel</a:t>
            </a:r>
            <a:r>
              <a:rPr lang="en-US" baseline="0" dirty="0" smtClean="0"/>
              <a:t> in CXP</a:t>
            </a:r>
            <a:endParaRPr lang="en-US" dirty="0" smtClean="0"/>
          </a:p>
          <a:p>
            <a:endParaRPr lang="en-US" dirty="0" smtClean="0"/>
          </a:p>
          <a:p>
            <a:r>
              <a:rPr lang="en-US" b="1" dirty="0" smtClean="0"/>
              <a:t>HOW</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Explain</a:t>
            </a:r>
            <a:r>
              <a:rPr lang="en-US" b="0" baseline="0" dirty="0" smtClean="0"/>
              <a:t> the set of components that belong to the </a:t>
            </a:r>
            <a:r>
              <a:rPr lang="en-US" b="0" i="1" baseline="0" dirty="0" smtClean="0"/>
              <a:t>Integration Services </a:t>
            </a:r>
            <a:r>
              <a:rPr lang="en-US" b="0" i="0" baseline="0" dirty="0" smtClean="0"/>
              <a:t>layer</a:t>
            </a:r>
            <a:endParaRPr lang="en-US" dirty="0" smtClean="0"/>
          </a:p>
          <a:p>
            <a:pPr marL="228600" indent="-228600">
              <a:buAutoNum type="arabicParenR"/>
            </a:pPr>
            <a:endParaRPr lang="en-US" dirty="0" smtClean="0"/>
          </a:p>
          <a:p>
            <a:r>
              <a:rPr lang="en-US" b="1" dirty="0" smtClean="0"/>
              <a:t>TIME </a:t>
            </a:r>
          </a:p>
          <a:p>
            <a:r>
              <a:rPr lang="en-US" dirty="0" smtClean="0"/>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26</a:t>
            </a:fld>
            <a:endParaRPr lang="en-US"/>
          </a:p>
        </p:txBody>
      </p:sp>
    </p:spTree>
    <p:extLst>
      <p:ext uri="{BB962C8B-B14F-4D97-AF65-F5344CB8AC3E}">
        <p14:creationId xmlns:p14="http://schemas.microsoft.com/office/powerpoint/2010/main" xmlns="" val="1547267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Camel</a:t>
            </a:r>
            <a:r>
              <a:rPr lang="en-US" baseline="0" dirty="0" smtClean="0"/>
              <a:t> in CXP</a:t>
            </a:r>
            <a:endParaRPr lang="en-US" dirty="0" smtClean="0"/>
          </a:p>
          <a:p>
            <a:endParaRPr lang="en-US" dirty="0" smtClean="0"/>
          </a:p>
          <a:p>
            <a:r>
              <a:rPr lang="en-US" b="1" dirty="0" smtClean="0"/>
              <a:t>HOW</a:t>
            </a:r>
          </a:p>
          <a:p>
            <a:r>
              <a:rPr lang="en-US" b="0" dirty="0" smtClean="0"/>
              <a:t>Explain</a:t>
            </a:r>
            <a:r>
              <a:rPr lang="en-US" b="0" baseline="0" dirty="0" smtClean="0"/>
              <a:t> the set of components that belong to the </a:t>
            </a:r>
            <a:r>
              <a:rPr lang="en-US" b="0" i="1" baseline="0" dirty="0" smtClean="0"/>
              <a:t>Integration Services </a:t>
            </a:r>
            <a:r>
              <a:rPr lang="en-US" b="0" i="0" baseline="0" dirty="0" smtClean="0"/>
              <a:t>layer</a:t>
            </a:r>
            <a:endParaRPr lang="en-US" dirty="0" smtClean="0"/>
          </a:p>
          <a:p>
            <a:endParaRPr lang="en-US" b="1" dirty="0" smtClean="0"/>
          </a:p>
          <a:p>
            <a:r>
              <a:rPr lang="en-US" b="1" dirty="0" smtClean="0"/>
              <a:t>TIME </a:t>
            </a:r>
          </a:p>
          <a:p>
            <a:r>
              <a:rPr lang="en-US" dirty="0" smtClean="0"/>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27</a:t>
            </a:fld>
            <a:endParaRPr lang="en-US"/>
          </a:p>
        </p:txBody>
      </p:sp>
    </p:spTree>
    <p:extLst>
      <p:ext uri="{BB962C8B-B14F-4D97-AF65-F5344CB8AC3E}">
        <p14:creationId xmlns:p14="http://schemas.microsoft.com/office/powerpoint/2010/main" xmlns="" val="1746607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err="1" smtClean="0"/>
              <a:t>Webapp</a:t>
            </a:r>
            <a:r>
              <a:rPr lang="en-US" dirty="0" smtClean="0"/>
              <a:t>/</a:t>
            </a:r>
            <a:r>
              <a:rPr lang="en-US" dirty="0" err="1" smtClean="0"/>
              <a:t>portalserver</a:t>
            </a:r>
            <a:r>
              <a:rPr lang="en-US" dirty="0" smtClean="0"/>
              <a:t>/</a:t>
            </a:r>
            <a:r>
              <a:rPr lang="en-US" dirty="0" err="1" smtClean="0"/>
              <a:t>src</a:t>
            </a:r>
            <a:r>
              <a:rPr lang="en-US" dirty="0" smtClean="0"/>
              <a:t>/main/</a:t>
            </a:r>
            <a:r>
              <a:rPr lang="en-US" dirty="0" err="1" smtClean="0"/>
              <a:t>webapp</a:t>
            </a:r>
            <a:r>
              <a:rPr lang="en-US" dirty="0" smtClean="0"/>
              <a:t>/web-</a:t>
            </a:r>
            <a:r>
              <a:rPr lang="en-US" dirty="0" err="1" smtClean="0"/>
              <a:t>inf</a:t>
            </a:r>
            <a:r>
              <a:rPr lang="en-US" dirty="0" smtClean="0"/>
              <a:t>/web.xml</a:t>
            </a:r>
          </a:p>
          <a:p>
            <a:endParaRPr lang="en-US" dirty="0" smtClean="0"/>
          </a:p>
          <a:p>
            <a:endParaRPr lang="en-US" dirty="0" smtClean="0"/>
          </a:p>
          <a:p>
            <a:endParaRPr lang="en-US" dirty="0" smtClean="0"/>
          </a:p>
          <a:p>
            <a:r>
              <a:rPr lang="en-US" b="1" dirty="0" smtClean="0"/>
              <a:t>HOW</a:t>
            </a:r>
          </a:p>
          <a:p>
            <a:r>
              <a:rPr lang="en-US" b="0" dirty="0" smtClean="0"/>
              <a:t>Explain</a:t>
            </a:r>
            <a:r>
              <a:rPr lang="en-US" b="0" baseline="0" dirty="0" smtClean="0"/>
              <a:t> that this is the </a:t>
            </a:r>
            <a:r>
              <a:rPr lang="en-US" b="0" baseline="0" dirty="0" err="1" smtClean="0"/>
              <a:t>web.xml</a:t>
            </a:r>
            <a:r>
              <a:rPr lang="en-US" b="0" baseline="0" dirty="0" smtClean="0"/>
              <a:t> file of the </a:t>
            </a:r>
            <a:r>
              <a:rPr lang="en-US" b="0" i="1" baseline="0" dirty="0" smtClean="0"/>
              <a:t>webapps/portalserver.</a:t>
            </a:r>
            <a:r>
              <a:rPr lang="en-US" b="0" i="0" baseline="0" dirty="0" smtClean="0"/>
              <a:t> A set of configuration files is specified here (e.g. for presentation, security, and integration). The file backbase-integration.xml defines the standard routes. Tell participants that it can be found in the file webapps/portalserver/target/portalserver/WEB-INF/lib integration-core-5.6.x.x.jar!META-INF/spring</a:t>
            </a:r>
            <a:endParaRPr lang="en-US" b="0" i="1" dirty="0" smtClean="0"/>
          </a:p>
          <a:p>
            <a:endParaRPr lang="en-US" b="1" dirty="0" smtClean="0"/>
          </a:p>
          <a:p>
            <a:r>
              <a:rPr lang="en-US" b="1" dirty="0" smtClean="0"/>
              <a:t>TIME </a:t>
            </a:r>
          </a:p>
          <a:p>
            <a:r>
              <a:rPr lang="en-US" dirty="0" smtClean="0"/>
              <a:t>1 min</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28</a:t>
            </a:fld>
            <a:endParaRPr lang="en-US"/>
          </a:p>
        </p:txBody>
      </p:sp>
    </p:spTree>
    <p:extLst>
      <p:ext uri="{BB962C8B-B14F-4D97-AF65-F5344CB8AC3E}">
        <p14:creationId xmlns:p14="http://schemas.microsoft.com/office/powerpoint/2010/main" xmlns="" val="690899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REST entry point</a:t>
            </a:r>
          </a:p>
          <a:p>
            <a:endParaRPr lang="en-US" dirty="0" smtClean="0"/>
          </a:p>
          <a:p>
            <a:r>
              <a:rPr lang="en-US" b="1" dirty="0" smtClean="0"/>
              <a:t>HOW</a:t>
            </a:r>
          </a:p>
          <a:p>
            <a:r>
              <a:rPr lang="en-US" b="0" dirty="0" smtClean="0"/>
              <a:t>Tell participants that this is the defaul</a:t>
            </a:r>
            <a:r>
              <a:rPr lang="en-US" b="0" baseline="0" dirty="0" smtClean="0"/>
              <a:t>t REST entry point. Use the animation to present each important element.</a:t>
            </a:r>
            <a:endParaRPr lang="en-US" b="0" i="1" dirty="0" smtClean="0"/>
          </a:p>
          <a:p>
            <a:endParaRPr lang="en-US" b="1" dirty="0" smtClean="0"/>
          </a:p>
          <a:p>
            <a:r>
              <a:rPr lang="en-US" b="1" dirty="0" smtClean="0"/>
              <a:t>TIME </a:t>
            </a:r>
          </a:p>
          <a:p>
            <a:r>
              <a:rPr lang="en-US" dirty="0" smtClean="0"/>
              <a:t>3 min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29</a:t>
            </a:fld>
            <a:endParaRPr lang="en-US"/>
          </a:p>
        </p:txBody>
      </p:sp>
    </p:spTree>
    <p:extLst>
      <p:ext uri="{BB962C8B-B14F-4D97-AF65-F5344CB8AC3E}">
        <p14:creationId xmlns:p14="http://schemas.microsoft.com/office/powerpoint/2010/main" xmlns="" val="308815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REST entry point</a:t>
            </a:r>
          </a:p>
          <a:p>
            <a:endParaRPr lang="en-US" dirty="0" smtClean="0"/>
          </a:p>
          <a:p>
            <a:r>
              <a:rPr lang="en-US" b="1" dirty="0" smtClean="0"/>
              <a:t>HOW</a:t>
            </a:r>
          </a:p>
          <a:p>
            <a:r>
              <a:rPr lang="en-US" b="0" dirty="0" smtClean="0"/>
              <a:t>Tell participants that this is the defaul</a:t>
            </a:r>
            <a:r>
              <a:rPr lang="en-US" b="0" baseline="0" dirty="0" smtClean="0"/>
              <a:t>t REST entry point. Use the animation to present each important element.</a:t>
            </a:r>
            <a:endParaRPr lang="en-US" b="0" i="1" dirty="0" smtClean="0"/>
          </a:p>
          <a:p>
            <a:endParaRPr lang="en-US" b="1" dirty="0" smtClean="0"/>
          </a:p>
          <a:p>
            <a:r>
              <a:rPr lang="en-US" b="1" dirty="0" smtClean="0"/>
              <a:t>TIME </a:t>
            </a:r>
          </a:p>
          <a:p>
            <a:r>
              <a:rPr lang="en-US" dirty="0" smtClean="0"/>
              <a:t>3 min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30</a:t>
            </a:fld>
            <a:endParaRPr lang="en-US"/>
          </a:p>
        </p:txBody>
      </p:sp>
    </p:spTree>
    <p:extLst>
      <p:ext uri="{BB962C8B-B14F-4D97-AF65-F5344CB8AC3E}">
        <p14:creationId xmlns:p14="http://schemas.microsoft.com/office/powerpoint/2010/main" xmlns="" val="83152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Describe the module objectives</a:t>
            </a:r>
          </a:p>
          <a:p>
            <a:endParaRPr lang="en-US" dirty="0" smtClean="0"/>
          </a:p>
          <a:p>
            <a:r>
              <a:rPr lang="en-US" b="1" dirty="0" smtClean="0"/>
              <a:t>HOW</a:t>
            </a:r>
          </a:p>
          <a:p>
            <a:pPr marL="171450" indent="-171450">
              <a:buFont typeface="Arial" charset="0"/>
              <a:buChar char="•"/>
            </a:pPr>
            <a:r>
              <a:rPr lang="en-US" dirty="0" smtClean="0"/>
              <a:t>Tell participants that these are the primary targets for this module</a:t>
            </a:r>
          </a:p>
          <a:p>
            <a:pPr marL="171450" indent="-171450">
              <a:buFont typeface="Arial" charset="0"/>
              <a:buChar char="•"/>
            </a:pPr>
            <a:r>
              <a:rPr lang="en-US" dirty="0" smtClean="0"/>
              <a:t>Discuss each of the goals listed on the visual</a:t>
            </a:r>
          </a:p>
          <a:p>
            <a:endParaRPr lang="en-US" dirty="0" smtClean="0"/>
          </a:p>
          <a:p>
            <a:r>
              <a:rPr lang="en-US" b="1" dirty="0" smtClean="0"/>
              <a:t>TIME </a:t>
            </a:r>
          </a:p>
          <a:p>
            <a:r>
              <a:rPr lang="en-US" dirty="0" smtClean="0"/>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3</a:t>
            </a:fld>
            <a:endParaRPr lang="en-US"/>
          </a:p>
        </p:txBody>
      </p:sp>
    </p:spTree>
    <p:extLst>
      <p:ext uri="{BB962C8B-B14F-4D97-AF65-F5344CB8AC3E}">
        <p14:creationId xmlns:p14="http://schemas.microsoft.com/office/powerpoint/2010/main" xmlns="" val="443188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REST entry point</a:t>
            </a:r>
          </a:p>
          <a:p>
            <a:endParaRPr lang="en-US" dirty="0" smtClean="0"/>
          </a:p>
          <a:p>
            <a:r>
              <a:rPr lang="en-US" b="1" dirty="0" smtClean="0"/>
              <a:t>HOW</a:t>
            </a:r>
          </a:p>
          <a:p>
            <a:r>
              <a:rPr lang="en-US" b="0" dirty="0" smtClean="0"/>
              <a:t>Tell participants that this is the defaul</a:t>
            </a:r>
            <a:r>
              <a:rPr lang="en-US" b="0" baseline="0" dirty="0" smtClean="0"/>
              <a:t>t REST entry point. Use the animation to present each important element.</a:t>
            </a:r>
            <a:endParaRPr lang="en-US" b="0" i="1" dirty="0" smtClean="0"/>
          </a:p>
          <a:p>
            <a:endParaRPr lang="en-US" b="1" dirty="0" smtClean="0"/>
          </a:p>
          <a:p>
            <a:r>
              <a:rPr lang="en-US" b="1" dirty="0" smtClean="0"/>
              <a:t>TIME </a:t>
            </a:r>
          </a:p>
          <a:p>
            <a:r>
              <a:rPr lang="en-US" dirty="0" smtClean="0"/>
              <a:t>3 min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31</a:t>
            </a:fld>
            <a:endParaRPr lang="en-US"/>
          </a:p>
        </p:txBody>
      </p:sp>
    </p:spTree>
    <p:extLst>
      <p:ext uri="{BB962C8B-B14F-4D97-AF65-F5344CB8AC3E}">
        <p14:creationId xmlns:p14="http://schemas.microsoft.com/office/powerpoint/2010/main" xmlns="" val="1529377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REST entry point</a:t>
            </a:r>
          </a:p>
          <a:p>
            <a:endParaRPr lang="en-US" dirty="0" smtClean="0"/>
          </a:p>
          <a:p>
            <a:r>
              <a:rPr lang="en-US" b="1" dirty="0" smtClean="0"/>
              <a:t>HOW</a:t>
            </a:r>
          </a:p>
          <a:p>
            <a:r>
              <a:rPr lang="en-US" b="0" dirty="0" smtClean="0"/>
              <a:t>Tell participants that this is the defaul</a:t>
            </a:r>
            <a:r>
              <a:rPr lang="en-US" b="0" baseline="0" dirty="0" smtClean="0"/>
              <a:t>t REST entry point. Use the animation to present each important element.</a:t>
            </a:r>
            <a:endParaRPr lang="en-US" b="0" i="1" dirty="0" smtClean="0"/>
          </a:p>
          <a:p>
            <a:endParaRPr lang="en-US" b="1" dirty="0" smtClean="0"/>
          </a:p>
          <a:p>
            <a:r>
              <a:rPr lang="en-US" b="1" dirty="0" smtClean="0"/>
              <a:t>TIME </a:t>
            </a:r>
          </a:p>
          <a:p>
            <a:r>
              <a:rPr lang="en-US" dirty="0" smtClean="0"/>
              <a:t>3 min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32</a:t>
            </a:fld>
            <a:endParaRPr lang="en-US"/>
          </a:p>
        </p:txBody>
      </p:sp>
    </p:spTree>
    <p:extLst>
      <p:ext uri="{BB962C8B-B14F-4D97-AF65-F5344CB8AC3E}">
        <p14:creationId xmlns:p14="http://schemas.microsoft.com/office/powerpoint/2010/main" xmlns="" val="206355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REST entry point</a:t>
            </a:r>
          </a:p>
          <a:p>
            <a:endParaRPr lang="en-US" dirty="0" smtClean="0"/>
          </a:p>
          <a:p>
            <a:r>
              <a:rPr lang="en-US" b="1" dirty="0" smtClean="0"/>
              <a:t>HOW</a:t>
            </a:r>
          </a:p>
          <a:p>
            <a:r>
              <a:rPr lang="en-US" b="0" dirty="0" smtClean="0"/>
              <a:t>Tell participants that this is the defaul</a:t>
            </a:r>
            <a:r>
              <a:rPr lang="en-US" b="0" baseline="0" dirty="0" smtClean="0"/>
              <a:t>t REST entry point. Use the animation to present each important element.</a:t>
            </a:r>
            <a:endParaRPr lang="en-US" b="0" i="1" dirty="0" smtClean="0"/>
          </a:p>
          <a:p>
            <a:endParaRPr lang="en-US" b="1" dirty="0" smtClean="0"/>
          </a:p>
          <a:p>
            <a:r>
              <a:rPr lang="en-US" b="1" dirty="0" smtClean="0"/>
              <a:t>TIME </a:t>
            </a:r>
          </a:p>
          <a:p>
            <a:r>
              <a:rPr lang="en-US" dirty="0" smtClean="0"/>
              <a:t>3 min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33</a:t>
            </a:fld>
            <a:endParaRPr lang="en-US"/>
          </a:p>
        </p:txBody>
      </p:sp>
    </p:spTree>
    <p:extLst>
      <p:ext uri="{BB962C8B-B14F-4D97-AF65-F5344CB8AC3E}">
        <p14:creationId xmlns:p14="http://schemas.microsoft.com/office/powerpoint/2010/main" xmlns="" val="286773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REST entry point</a:t>
            </a:r>
          </a:p>
          <a:p>
            <a:endParaRPr lang="en-US" dirty="0" smtClean="0"/>
          </a:p>
          <a:p>
            <a:r>
              <a:rPr lang="en-US" b="1" dirty="0" smtClean="0"/>
              <a:t>HOW</a:t>
            </a:r>
          </a:p>
          <a:p>
            <a:r>
              <a:rPr lang="en-US" b="0" dirty="0" smtClean="0"/>
              <a:t>Tell participants that this is the defaul</a:t>
            </a:r>
            <a:r>
              <a:rPr lang="en-US" b="0" baseline="0" dirty="0" smtClean="0"/>
              <a:t>t REST entry point. Use the animation to present each important element.</a:t>
            </a:r>
            <a:endParaRPr lang="en-US" b="0" i="1" dirty="0" smtClean="0"/>
          </a:p>
          <a:p>
            <a:endParaRPr lang="en-US" b="1" dirty="0" smtClean="0"/>
          </a:p>
          <a:p>
            <a:r>
              <a:rPr lang="en-US" b="1" dirty="0" smtClean="0"/>
              <a:t>TIME </a:t>
            </a:r>
          </a:p>
          <a:p>
            <a:r>
              <a:rPr lang="en-US" dirty="0" smtClean="0"/>
              <a:t>3 min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34</a:t>
            </a:fld>
            <a:endParaRPr lang="en-US"/>
          </a:p>
        </p:txBody>
      </p:sp>
    </p:spTree>
    <p:extLst>
      <p:ext uri="{BB962C8B-B14F-4D97-AF65-F5344CB8AC3E}">
        <p14:creationId xmlns:p14="http://schemas.microsoft.com/office/powerpoint/2010/main" xmlns="" val="1257465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Context Populating Processor</a:t>
            </a:r>
          </a:p>
          <a:p>
            <a:endParaRPr lang="en-US" dirty="0" smtClean="0"/>
          </a:p>
          <a:p>
            <a:r>
              <a:rPr lang="en-US" b="1" dirty="0" smtClean="0"/>
              <a:t>HOW</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Tell participants that the</a:t>
            </a:r>
            <a:r>
              <a:rPr lang="en-US" b="0" baseline="0" dirty="0" smtClean="0"/>
              <a:t> default REST route will always call the </a:t>
            </a:r>
            <a:r>
              <a:rPr lang="en-US" dirty="0" smtClean="0"/>
              <a:t>Context Populating Processor.</a:t>
            </a:r>
            <a:r>
              <a:rPr lang="en-US" baseline="0" dirty="0" smtClean="0"/>
              <a:t> It provides useful information for route builders such as user id, location and so 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r>
              <a:rPr lang="en-US" b="1" dirty="0" smtClean="0"/>
              <a:t>TIME </a:t>
            </a:r>
          </a:p>
          <a:p>
            <a:r>
              <a:rPr lang="en-US" dirty="0" smtClean="0"/>
              <a:t>2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35</a:t>
            </a:fld>
            <a:endParaRPr lang="en-US"/>
          </a:p>
        </p:txBody>
      </p:sp>
    </p:spTree>
    <p:extLst>
      <p:ext uri="{BB962C8B-B14F-4D97-AF65-F5344CB8AC3E}">
        <p14:creationId xmlns:p14="http://schemas.microsoft.com/office/powerpoint/2010/main" xmlns="" val="275440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Considerations</a:t>
            </a:r>
            <a:endParaRPr lang="en-US" baseline="0" dirty="0" smtClean="0"/>
          </a:p>
          <a:p>
            <a:endParaRPr lang="en-US" dirty="0" smtClean="0"/>
          </a:p>
          <a:p>
            <a:r>
              <a:rPr lang="en-US" b="1" dirty="0" smtClean="0"/>
              <a:t>HOW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Wra</a:t>
            </a:r>
            <a:r>
              <a:rPr lang="en-US" baseline="0" dirty="0" smtClean="0"/>
              <a:t>p up.</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r>
              <a:rPr lang="en-US" b="1" dirty="0" smtClean="0"/>
              <a:t>TIME </a:t>
            </a:r>
          </a:p>
          <a:p>
            <a:r>
              <a:rPr lang="en-US" dirty="0" smtClean="0"/>
              <a:t>1 min</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36</a:t>
            </a:fld>
            <a:endParaRPr lang="en-US"/>
          </a:p>
        </p:txBody>
      </p:sp>
    </p:spTree>
    <p:extLst>
      <p:ext uri="{BB962C8B-B14F-4D97-AF65-F5344CB8AC3E}">
        <p14:creationId xmlns:p14="http://schemas.microsoft.com/office/powerpoint/2010/main" xmlns="" val="989238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Non-JSON services</a:t>
            </a:r>
            <a:endParaRPr lang="en-US" baseline="0" dirty="0" smtClean="0"/>
          </a:p>
          <a:p>
            <a:endParaRPr lang="en-US" dirty="0" smtClean="0"/>
          </a:p>
          <a:p>
            <a:r>
              <a:rPr lang="en-US" b="1" dirty="0" smtClean="0"/>
              <a:t>HOW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Tell participants that is possible to call</a:t>
            </a:r>
            <a:r>
              <a:rPr lang="en-US" baseline="0" dirty="0" smtClean="0"/>
              <a:t> non-</a:t>
            </a:r>
            <a:r>
              <a:rPr lang="en-US" baseline="0" dirty="0" err="1" smtClean="0"/>
              <a:t>json</a:t>
            </a:r>
            <a:r>
              <a:rPr lang="en-US" baseline="0" dirty="0" smtClean="0"/>
              <a:t> services.</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r>
              <a:rPr lang="en-US" b="1" dirty="0" smtClean="0"/>
              <a:t>TIME </a:t>
            </a:r>
          </a:p>
          <a:p>
            <a:r>
              <a:rPr lang="en-US" dirty="0" smtClean="0"/>
              <a:t>1 min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37</a:t>
            </a:fld>
            <a:endParaRPr lang="en-US"/>
          </a:p>
        </p:txBody>
      </p:sp>
    </p:spTree>
    <p:extLst>
      <p:ext uri="{BB962C8B-B14F-4D97-AF65-F5344CB8AC3E}">
        <p14:creationId xmlns:p14="http://schemas.microsoft.com/office/powerpoint/2010/main" xmlns="" val="937285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Environment Preparation</a:t>
            </a:r>
            <a:endParaRPr lang="en-US" baseline="0" dirty="0" smtClean="0"/>
          </a:p>
          <a:p>
            <a:endParaRPr lang="en-US" dirty="0" smtClean="0"/>
          </a:p>
          <a:p>
            <a:r>
              <a:rPr lang="en-US" b="1" dirty="0" smtClean="0"/>
              <a:t>HOW</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Tell</a:t>
            </a:r>
            <a:r>
              <a:rPr lang="en-US" b="0" baseline="0" dirty="0" smtClean="0"/>
              <a:t> participants that they will configure their CXP development environment. Briefly present the guide and how participants can access it from My Backbase.</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r>
              <a:rPr lang="en-US" b="1" dirty="0" smtClean="0"/>
              <a:t>TIME </a:t>
            </a:r>
          </a:p>
          <a:p>
            <a:r>
              <a:rPr lang="en-US" dirty="0" smtClean="0"/>
              <a:t>30 min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39</a:t>
            </a:fld>
            <a:endParaRPr lang="en-US"/>
          </a:p>
        </p:txBody>
      </p:sp>
    </p:spTree>
    <p:extLst>
      <p:ext uri="{BB962C8B-B14F-4D97-AF65-F5344CB8AC3E}">
        <p14:creationId xmlns:p14="http://schemas.microsoft.com/office/powerpoint/2010/main" xmlns="" val="1619218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Exercise Information</a:t>
            </a:r>
            <a:endParaRPr lang="en-US" baseline="0" dirty="0" smtClean="0"/>
          </a:p>
          <a:p>
            <a:endParaRPr lang="en-US" dirty="0" smtClean="0"/>
          </a:p>
          <a:p>
            <a:r>
              <a:rPr lang="en-US" b="1" dirty="0" smtClean="0"/>
              <a:t>HOW</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Tell</a:t>
            </a:r>
            <a:r>
              <a:rPr lang="en-US" b="0" baseline="0" dirty="0" smtClean="0"/>
              <a:t> participants that we have prepared a set of integration exercises. These exercises are incremental and are based on the 2048 game use case.</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r>
              <a:rPr lang="en-US" b="1" dirty="0" smtClean="0"/>
              <a:t>TIME </a:t>
            </a:r>
          </a:p>
          <a:p>
            <a:r>
              <a:rPr lang="en-US" dirty="0" smtClean="0"/>
              <a:t>2 min</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41</a:t>
            </a:fld>
            <a:endParaRPr lang="en-US"/>
          </a:p>
        </p:txBody>
      </p:sp>
    </p:spTree>
    <p:extLst>
      <p:ext uri="{BB962C8B-B14F-4D97-AF65-F5344CB8AC3E}">
        <p14:creationId xmlns:p14="http://schemas.microsoft.com/office/powerpoint/2010/main" xmlns="" val="86060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Preparation</a:t>
            </a:r>
            <a:endParaRPr lang="en-US" baseline="0" dirty="0" smtClean="0"/>
          </a:p>
          <a:p>
            <a:endParaRPr lang="en-US" dirty="0" smtClean="0"/>
          </a:p>
          <a:p>
            <a:r>
              <a:rPr lang="en-US" b="1" dirty="0" smtClean="0"/>
              <a:t>HOW</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0" dirty="0" smtClean="0"/>
              <a:t>Tell</a:t>
            </a:r>
            <a:r>
              <a:rPr lang="en-US" b="0" baseline="0" dirty="0" smtClean="0"/>
              <a:t> participants to follow the instructions present in the readme file. </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200" b="0" baseline="0" dirty="0" smtClean="0">
                <a:latin typeface="Roboto" charset="0"/>
                <a:ea typeface="Roboto" charset="0"/>
                <a:cs typeface="Roboto" charset="0"/>
              </a:rPr>
              <a:t>To wrap up, show the training server up and running:</a:t>
            </a:r>
          </a:p>
          <a:p>
            <a:pPr marL="628650" marR="0" lvl="1"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200" b="0" baseline="0" dirty="0" smtClean="0">
                <a:latin typeface="Roboto" charset="0"/>
                <a:ea typeface="Roboto" charset="0"/>
                <a:cs typeface="Roboto" charset="0"/>
              </a:rPr>
              <a:t>Show, for example, the http://localhost:9999/training-server endpoint with the WSDL and WADL descriptors</a:t>
            </a:r>
          </a:p>
          <a:p>
            <a:pPr marL="628650" marR="0" lvl="1"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200" b="0" baseline="0" dirty="0" smtClean="0">
                <a:latin typeface="Roboto" charset="0"/>
                <a:ea typeface="Roboto" charset="0"/>
                <a:cs typeface="Roboto" charset="0"/>
              </a:rPr>
              <a:t>Show the </a:t>
            </a:r>
            <a:r>
              <a:rPr lang="en-US" sz="1200" b="0" i="1" baseline="0" dirty="0" smtClean="0">
                <a:latin typeface="Roboto" charset="0"/>
                <a:ea typeface="Roboto" charset="0"/>
                <a:cs typeface="Roboto" charset="0"/>
              </a:rPr>
              <a:t>hawtio</a:t>
            </a:r>
            <a:r>
              <a:rPr lang="en-US" sz="1200" b="0" baseline="0" dirty="0" smtClean="0">
                <a:latin typeface="Roboto" charset="0"/>
                <a:ea typeface="Roboto" charset="0"/>
                <a:cs typeface="Roboto" charset="0"/>
              </a:rPr>
              <a:t> tool http://localhost:9999/hawtio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r>
              <a:rPr lang="en-US" b="1" dirty="0" smtClean="0"/>
              <a:t>TIME </a:t>
            </a:r>
          </a:p>
          <a:p>
            <a:r>
              <a:rPr lang="en-US" dirty="0" smtClean="0"/>
              <a:t>15 min</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42</a:t>
            </a:fld>
            <a:endParaRPr lang="en-US"/>
          </a:p>
        </p:txBody>
      </p:sp>
    </p:spTree>
    <p:extLst>
      <p:ext uri="{BB962C8B-B14F-4D97-AF65-F5344CB8AC3E}">
        <p14:creationId xmlns:p14="http://schemas.microsoft.com/office/powerpoint/2010/main" xmlns="" val="236219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a:t>
            </a:fld>
            <a:endParaRPr lang="en-US"/>
          </a:p>
        </p:txBody>
      </p:sp>
    </p:spTree>
    <p:extLst>
      <p:ext uri="{BB962C8B-B14F-4D97-AF65-F5344CB8AC3E}">
        <p14:creationId xmlns:p14="http://schemas.microsoft.com/office/powerpoint/2010/main" xmlns="" val="266736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Preparation</a:t>
            </a:r>
            <a:endParaRPr lang="en-US" baseline="0" dirty="0" smtClean="0"/>
          </a:p>
          <a:p>
            <a:endParaRPr lang="en-US" dirty="0" smtClean="0"/>
          </a:p>
          <a:p>
            <a:r>
              <a:rPr lang="en-US" b="1" dirty="0" smtClean="0"/>
              <a:t>HOW</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0" dirty="0" smtClean="0"/>
              <a:t>Tell</a:t>
            </a:r>
            <a:r>
              <a:rPr lang="en-US" b="0" baseline="0" dirty="0" smtClean="0"/>
              <a:t> participants to follow the instructions present in the readme file. </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200" b="0" baseline="0" dirty="0" smtClean="0">
                <a:latin typeface="Roboto" charset="0"/>
                <a:ea typeface="Roboto" charset="0"/>
                <a:cs typeface="Roboto" charset="0"/>
              </a:rPr>
              <a:t>To wrap up, show the list of imported widgets using CXP manager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r>
              <a:rPr lang="en-US" b="1" dirty="0" smtClean="0"/>
              <a:t>TIME </a:t>
            </a:r>
          </a:p>
          <a:p>
            <a:r>
              <a:rPr lang="en-US" dirty="0" smtClean="0"/>
              <a:t>15 min</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43</a:t>
            </a:fld>
            <a:endParaRPr lang="en-US"/>
          </a:p>
        </p:txBody>
      </p:sp>
    </p:spTree>
    <p:extLst>
      <p:ext uri="{BB962C8B-B14F-4D97-AF65-F5344CB8AC3E}">
        <p14:creationId xmlns:p14="http://schemas.microsoft.com/office/powerpoint/2010/main" xmlns="" val="1827672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First Apache Camel route</a:t>
            </a:r>
            <a:endParaRPr lang="en-US" baseline="0" dirty="0" smtClean="0"/>
          </a:p>
          <a:p>
            <a:endParaRPr lang="en-US" dirty="0" smtClean="0"/>
          </a:p>
          <a:p>
            <a:r>
              <a:rPr lang="en-US" b="1" dirty="0" smtClean="0"/>
              <a:t>HOW</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endParaRPr lang="en-US" sz="1200" b="0" baseline="0" dirty="0" smtClean="0">
              <a:latin typeface="Roboto" charset="0"/>
              <a:ea typeface="Roboto" charset="0"/>
              <a:cs typeface="Roboto"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r>
              <a:rPr lang="en-US" b="1" dirty="0" smtClean="0"/>
              <a:t>TIME </a:t>
            </a:r>
          </a:p>
          <a:p>
            <a:r>
              <a:rPr lang="en-US" dirty="0" smtClean="0"/>
              <a:t>15 min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45</a:t>
            </a:fld>
            <a:endParaRPr lang="en-US"/>
          </a:p>
        </p:txBody>
      </p:sp>
    </p:spTree>
    <p:extLst>
      <p:ext uri="{BB962C8B-B14F-4D97-AF65-F5344CB8AC3E}">
        <p14:creationId xmlns:p14="http://schemas.microsoft.com/office/powerpoint/2010/main" xmlns="" val="1650592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Exercise</a:t>
            </a:r>
            <a:endParaRPr lang="en-US" baseline="0" dirty="0" smtClean="0"/>
          </a:p>
          <a:p>
            <a:endParaRPr lang="en-US" dirty="0" smtClean="0"/>
          </a:p>
          <a:p>
            <a:r>
              <a:rPr lang="en-US" b="1" dirty="0" smtClean="0"/>
              <a:t>HOW</a:t>
            </a:r>
          </a:p>
          <a:p>
            <a:endParaRPr lang="en-US" b="1" dirty="0" smtClean="0"/>
          </a:p>
          <a:p>
            <a:r>
              <a:rPr lang="en-US" b="0" dirty="0" smtClean="0"/>
              <a:t>Give a set of hints</a:t>
            </a:r>
            <a:r>
              <a:rPr lang="en-US" b="0" baseline="0" dirty="0" smtClean="0"/>
              <a:t> to participants:</a:t>
            </a:r>
            <a:endParaRPr lang="en-US" b="0" dirty="0" smtClean="0"/>
          </a:p>
          <a:p>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0" dirty="0" smtClean="0"/>
              <a:t>Show the Restlet</a:t>
            </a:r>
            <a:r>
              <a:rPr lang="en-US" b="0" baseline="0" dirty="0" smtClean="0"/>
              <a:t> and HTTP component documentation of Apache Camel. Do not provide the URL of the documentation and ask them to use Google for searching, just to demonstrate how easy is to find Camel docs.</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lang="en-US" b="0" dirty="0" smtClean="0"/>
              <a:t>Provide</a:t>
            </a:r>
            <a:r>
              <a:rPr lang="en-US" b="0" baseline="0" dirty="0" smtClean="0"/>
              <a:t> an example of POST call for the training server</a:t>
            </a:r>
          </a:p>
          <a:p>
            <a:endParaRPr lang="en-US" i="1" dirty="0" smtClean="0"/>
          </a:p>
          <a:p>
            <a:r>
              <a:rPr lang="en-US" i="1" dirty="0" smtClean="0"/>
              <a:t>POST http://localhost:9999/training-server/rest/player (mime-type: application/</a:t>
            </a:r>
            <a:r>
              <a:rPr lang="en-US" i="1" dirty="0" err="1" smtClean="0"/>
              <a:t>json</a:t>
            </a:r>
            <a:r>
              <a:rPr lang="en-US" i="1" dirty="0" smtClean="0"/>
              <a:t>)</a:t>
            </a:r>
            <a:endParaRPr lang="en-US" dirty="0" smtClean="0"/>
          </a:p>
          <a:p>
            <a:r>
              <a:rPr lang="en-US" i="1" dirty="0" smtClean="0"/>
              <a:t>{</a:t>
            </a:r>
            <a:endParaRPr lang="en-US" dirty="0" smtClean="0"/>
          </a:p>
          <a:p>
            <a:r>
              <a:rPr lang="en-US" i="1" dirty="0" smtClean="0"/>
              <a:t>   "username" : "</a:t>
            </a:r>
            <a:r>
              <a:rPr lang="en-US" i="1" dirty="0" err="1" smtClean="0"/>
              <a:t>Edsger</a:t>
            </a:r>
            <a:r>
              <a:rPr lang="en-US" i="1" dirty="0" smtClean="0"/>
              <a:t>",</a:t>
            </a:r>
            <a:endParaRPr lang="en-US" dirty="0" smtClean="0"/>
          </a:p>
          <a:p>
            <a:r>
              <a:rPr lang="en-US" i="1" dirty="0" smtClean="0"/>
              <a:t>   "</a:t>
            </a:r>
            <a:r>
              <a:rPr lang="en-US" i="1" dirty="0" err="1" smtClean="0"/>
              <a:t>fullname</a:t>
            </a:r>
            <a:r>
              <a:rPr lang="en-US" i="1" dirty="0" smtClean="0"/>
              <a:t>" : "</a:t>
            </a:r>
            <a:r>
              <a:rPr lang="en-US" i="1" dirty="0" err="1" smtClean="0"/>
              <a:t>Edsger</a:t>
            </a:r>
            <a:r>
              <a:rPr lang="en-US" i="1" dirty="0" smtClean="0"/>
              <a:t> Dijkstra",</a:t>
            </a:r>
            <a:endParaRPr lang="en-US" dirty="0" smtClean="0"/>
          </a:p>
          <a:p>
            <a:r>
              <a:rPr lang="en-US" i="1" dirty="0" smtClean="0"/>
              <a:t>   "password" : "dijkstra123",</a:t>
            </a:r>
            <a:endParaRPr lang="en-US" dirty="0" smtClean="0"/>
          </a:p>
          <a:p>
            <a:r>
              <a:rPr lang="en-US" i="1" dirty="0" smtClean="0"/>
              <a:t>   "</a:t>
            </a:r>
            <a:r>
              <a:rPr lang="en-US" i="1" dirty="0" err="1" smtClean="0"/>
              <a:t>emailAddress</a:t>
            </a:r>
            <a:r>
              <a:rPr lang="en-US" i="1" dirty="0" smtClean="0"/>
              <a:t>" : "</a:t>
            </a:r>
            <a:r>
              <a:rPr lang="en-US" i="1" dirty="0" err="1" smtClean="0"/>
              <a:t>dijkstra@gmail.com</a:t>
            </a:r>
            <a:r>
              <a:rPr lang="en-US" i="1" dirty="0" smtClean="0"/>
              <a:t>”,</a:t>
            </a:r>
            <a:endParaRPr lang="en-US" dirty="0" smtClean="0"/>
          </a:p>
          <a:p>
            <a:r>
              <a:rPr lang="en-US" i="1" dirty="0" smtClean="0"/>
              <a:t>   "</a:t>
            </a:r>
            <a:r>
              <a:rPr lang="en-US" i="1" dirty="0" err="1" smtClean="0"/>
              <a:t>birthDay</a:t>
            </a:r>
            <a:r>
              <a:rPr lang="en-US" i="1" dirty="0" smtClean="0"/>
              <a:t>" : "1930-05-11",</a:t>
            </a:r>
            <a:endParaRPr lang="en-US" dirty="0" smtClean="0"/>
          </a:p>
          <a:p>
            <a:r>
              <a:rPr lang="en-US" i="1" dirty="0" smtClean="0"/>
              <a:t>   "</a:t>
            </a:r>
            <a:r>
              <a:rPr lang="en-US" i="1" dirty="0" err="1" smtClean="0"/>
              <a:t>firstName</a:t>
            </a:r>
            <a:r>
              <a:rPr lang="en-US" i="1" dirty="0" smtClean="0"/>
              <a:t>" : "</a:t>
            </a:r>
            <a:r>
              <a:rPr lang="en-US" i="1" dirty="0" err="1" smtClean="0"/>
              <a:t>Edsger</a:t>
            </a:r>
            <a:r>
              <a:rPr lang="en-US" i="1" dirty="0" smtClean="0"/>
              <a:t>",</a:t>
            </a:r>
            <a:endParaRPr lang="en-US" dirty="0" smtClean="0"/>
          </a:p>
          <a:p>
            <a:r>
              <a:rPr lang="en-US" i="1" dirty="0" smtClean="0"/>
              <a:t>   "</a:t>
            </a:r>
            <a:r>
              <a:rPr lang="en-US" i="1" dirty="0" err="1" smtClean="0"/>
              <a:t>lastName</a:t>
            </a:r>
            <a:r>
              <a:rPr lang="en-US" i="1" dirty="0" smtClean="0"/>
              <a:t>" : "Dijkstra"</a:t>
            </a:r>
            <a:endParaRPr lang="en-US" dirty="0" smtClean="0"/>
          </a:p>
          <a:p>
            <a:r>
              <a:rPr lang="en-US" i="1" dirty="0" smtClean="0"/>
              <a:t>}</a:t>
            </a:r>
            <a:endParaRPr lang="en-US" b="0" baseline="0" dirty="0" smtClean="0"/>
          </a:p>
          <a:p>
            <a:pPr marL="171450" marR="0" lvl="1"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000" dirty="0" smtClean="0">
                <a:latin typeface="Roboto" charset="0"/>
                <a:ea typeface="Roboto" charset="0"/>
                <a:cs typeface="Roboto" charset="0"/>
              </a:rPr>
              <a:t>Both endpoints (from and to) uses HTTP. They share the same set of headers. In order to avoid conflicts, please, invoke the following command before specifying the to: </a:t>
            </a:r>
            <a:r>
              <a:rPr lang="en-US" sz="1000" i="1" dirty="0" smtClean="0">
                <a:latin typeface="Roboto" charset="0"/>
                <a:ea typeface="Roboto" charset="0"/>
                <a:cs typeface="Roboto" charset="0"/>
              </a:rPr>
              <a:t>&lt;</a:t>
            </a:r>
            <a:r>
              <a:rPr lang="en-US" sz="1000" i="1" dirty="0" err="1" smtClean="0">
                <a:latin typeface="Roboto" charset="0"/>
                <a:ea typeface="Roboto" charset="0"/>
                <a:cs typeface="Roboto" charset="0"/>
              </a:rPr>
              <a:t>removeHeaders</a:t>
            </a:r>
            <a:r>
              <a:rPr lang="en-US" sz="1000" i="1" dirty="0" smtClean="0">
                <a:latin typeface="Roboto" charset="0"/>
                <a:ea typeface="Roboto" charset="0"/>
                <a:cs typeface="Roboto" charset="0"/>
              </a:rPr>
              <a:t> pattern="</a:t>
            </a:r>
            <a:r>
              <a:rPr lang="en-US" sz="1000" i="1" dirty="0" err="1" smtClean="0">
                <a:latin typeface="Roboto" charset="0"/>
                <a:ea typeface="Roboto" charset="0"/>
                <a:cs typeface="Roboto" charset="0"/>
              </a:rPr>
              <a:t>CamelHttp</a:t>
            </a:r>
            <a:r>
              <a:rPr lang="en-US" sz="1000" i="1" dirty="0" smtClean="0">
                <a:latin typeface="Roboto" charset="0"/>
                <a:ea typeface="Roboto" charset="0"/>
                <a:cs typeface="Roboto" charset="0"/>
              </a:rPr>
              <a:t>*" </a:t>
            </a:r>
            <a:r>
              <a:rPr lang="en-US" sz="1000" i="1" dirty="0" err="1" smtClean="0">
                <a:latin typeface="Roboto" charset="0"/>
                <a:ea typeface="Roboto" charset="0"/>
                <a:cs typeface="Roboto" charset="0"/>
              </a:rPr>
              <a:t>excludePattern</a:t>
            </a:r>
            <a:r>
              <a:rPr lang="en-US" sz="1000" i="1" dirty="0" smtClean="0">
                <a:latin typeface="Roboto" charset="0"/>
                <a:ea typeface="Roboto" charset="0"/>
                <a:cs typeface="Roboto" charset="0"/>
              </a:rPr>
              <a:t>="</a:t>
            </a:r>
            <a:r>
              <a:rPr lang="en-US" sz="1000" i="1" dirty="0" err="1" smtClean="0">
                <a:latin typeface="Roboto" charset="0"/>
                <a:ea typeface="Roboto" charset="0"/>
                <a:cs typeface="Roboto" charset="0"/>
              </a:rPr>
              <a:t>CamelHttpMethod</a:t>
            </a:r>
            <a:r>
              <a:rPr lang="en-US" sz="1000" i="1" dirty="0" smtClean="0">
                <a:latin typeface="Roboto" charset="0"/>
                <a:ea typeface="Roboto" charset="0"/>
                <a:cs typeface="Roboto" charset="0"/>
              </a:rPr>
              <a:t>"/&gt;</a:t>
            </a:r>
            <a:endParaRPr lang="en-US" b="0" dirty="0" smtClean="0"/>
          </a:p>
          <a:p>
            <a:pPr marL="171450" marR="0" lvl="1" indent="-171450" algn="l" defTabSz="457200" rtl="0" eaLnBrk="1" fontAlgn="auto" latinLnBrk="0" hangingPunct="1">
              <a:lnSpc>
                <a:spcPct val="100000"/>
              </a:lnSpc>
              <a:spcBef>
                <a:spcPts val="0"/>
              </a:spcBef>
              <a:spcAft>
                <a:spcPts val="0"/>
              </a:spcAft>
              <a:buClrTx/>
              <a:buSzTx/>
              <a:buFont typeface="Arial" charset="0"/>
              <a:buChar char="•"/>
              <a:tabLst/>
              <a:defRPr/>
            </a:pPr>
            <a:r>
              <a:rPr lang="en-US" sz="1000" dirty="0" smtClean="0">
                <a:latin typeface="Roboto" charset="0"/>
                <a:ea typeface="Roboto" charset="0"/>
                <a:cs typeface="Roboto" charset="0"/>
              </a:rPr>
              <a:t>Use placeholders to avoid a hardcoded host and port, use placeholders (e.g. http://{{</a:t>
            </a:r>
            <a:r>
              <a:rPr lang="en-US" sz="1000" dirty="0" err="1" smtClean="0">
                <a:latin typeface="Roboto" charset="0"/>
                <a:ea typeface="Roboto" charset="0"/>
                <a:cs typeface="Roboto" charset="0"/>
              </a:rPr>
              <a:t>training.server.host</a:t>
            </a:r>
            <a:r>
              <a:rPr lang="en-US" sz="1000" dirty="0" smtClean="0">
                <a:latin typeface="Roboto" charset="0"/>
                <a:ea typeface="Roboto" charset="0"/>
                <a:cs typeface="Roboto" charset="0"/>
              </a:rPr>
              <a:t>}}:{{</a:t>
            </a:r>
            <a:r>
              <a:rPr lang="en-US" sz="1000" dirty="0" err="1" smtClean="0">
                <a:latin typeface="Roboto" charset="0"/>
                <a:ea typeface="Roboto" charset="0"/>
                <a:cs typeface="Roboto" charset="0"/>
              </a:rPr>
              <a:t>training.server.port</a:t>
            </a:r>
            <a:r>
              <a:rPr lang="en-US" sz="1000" dirty="0" smtClean="0">
                <a:latin typeface="Roboto" charset="0"/>
                <a:ea typeface="Roboto" charset="0"/>
                <a:cs typeface="Roboto" charset="0"/>
              </a:rPr>
              <a:t>}}. These placeholders can be defined in the </a:t>
            </a:r>
            <a:r>
              <a:rPr lang="en-US" sz="1000" dirty="0" err="1" smtClean="0">
                <a:latin typeface="Roboto" charset="0"/>
                <a:ea typeface="Roboto" charset="0"/>
                <a:cs typeface="Roboto" charset="0"/>
              </a:rPr>
              <a:t>backbase.properties</a:t>
            </a:r>
            <a:r>
              <a:rPr lang="en-US" sz="1000" dirty="0" smtClean="0">
                <a:latin typeface="Roboto" charset="0"/>
                <a:ea typeface="Roboto" charset="0"/>
                <a:cs typeface="Roboto" charset="0"/>
              </a:rPr>
              <a:t> file</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r>
              <a:rPr lang="en-US" b="1" dirty="0" smtClean="0"/>
              <a:t>TIME </a:t>
            </a:r>
          </a:p>
          <a:p>
            <a:r>
              <a:rPr lang="en-US" dirty="0" smtClean="0"/>
              <a:t>30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46</a:t>
            </a:fld>
            <a:endParaRPr lang="en-US"/>
          </a:p>
        </p:txBody>
      </p:sp>
    </p:spTree>
    <p:extLst>
      <p:ext uri="{BB962C8B-B14F-4D97-AF65-F5344CB8AC3E}">
        <p14:creationId xmlns:p14="http://schemas.microsoft.com/office/powerpoint/2010/main" xmlns="" val="159846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KEY</a:t>
            </a:r>
          </a:p>
          <a:p>
            <a:r>
              <a:rPr lang="en-US" dirty="0" smtClean="0"/>
              <a:t>Exercise</a:t>
            </a:r>
          </a:p>
          <a:p>
            <a:endParaRPr lang="en-US" dirty="0" smtClean="0"/>
          </a:p>
          <a:p>
            <a:r>
              <a:rPr lang="en-US" b="1" dirty="0" smtClean="0"/>
              <a:t>HOW</a:t>
            </a:r>
          </a:p>
          <a:p>
            <a:endParaRPr lang="en-US" dirty="0" smtClean="0"/>
          </a:p>
          <a:p>
            <a:r>
              <a:rPr lang="en-US" dirty="0" smtClean="0"/>
              <a:t>Instructions:</a:t>
            </a:r>
          </a:p>
          <a:p>
            <a:endParaRPr lang="en-US" dirty="0" smtClean="0"/>
          </a:p>
          <a:p>
            <a:r>
              <a:rPr lang="en-US" dirty="0" smtClean="0"/>
              <a:t>The training server has a REST service that allows getting the list of registered users. See the example below: </a:t>
            </a:r>
          </a:p>
          <a:p>
            <a:endParaRPr lang="en-US" sz="1200" b="0" i="0" kern="1200" dirty="0" smtClean="0">
              <a:solidFill>
                <a:schemeClr val="tx1"/>
              </a:solidFill>
              <a:effectLst/>
              <a:latin typeface="+mn-lt"/>
              <a:ea typeface="+mn-ea"/>
              <a:cs typeface="+mn-cs"/>
              <a:hlinkClick r:id="rId3"/>
            </a:endParaRPr>
          </a:p>
          <a:p>
            <a:r>
              <a:rPr lang="en-US" sz="1200" b="0" i="0" kern="1200" dirty="0" smtClean="0">
                <a:solidFill>
                  <a:schemeClr val="tx1"/>
                </a:solidFill>
                <a:effectLst/>
                <a:latin typeface="+mn-lt"/>
                <a:ea typeface="+mn-ea"/>
                <a:cs typeface="+mn-cs"/>
                <a:hlinkClick r:id="rId3"/>
              </a:rPr>
              <a:t>http://localhost:9999/training-server/rest/player/players</a:t>
            </a:r>
            <a:r>
              <a:rPr lang="en-US" dirty="0" smtClean="0"/>
              <a:t/>
            </a:r>
            <a:br>
              <a:rPr lang="en-US" dirty="0" smtClean="0"/>
            </a:br>
            <a:endParaRPr lang="en-US" dirty="0" smtClean="0"/>
          </a:p>
          <a:p>
            <a:r>
              <a:rPr lang="en-US" dirty="0" smtClean="0"/>
              <a:t>This endpoint returns a JSON representation of a list of users. The problem is that the backend system (training-server) does not provide the sorting functionality. Your task is to create a camel route that allows getting the list of players ordered by the field specified in the query parameter. For example: </a:t>
            </a:r>
          </a:p>
          <a:p>
            <a:r>
              <a:rPr lang="en-US" dirty="0" smtClean="0"/>
              <a:t/>
            </a:r>
            <a:br>
              <a:rPr lang="en-US" dirty="0" smtClean="0"/>
            </a:br>
            <a:r>
              <a:rPr lang="en-US" sz="1200" b="0" i="0" kern="1200" dirty="0" smtClean="0">
                <a:solidFill>
                  <a:schemeClr val="tx1"/>
                </a:solidFill>
                <a:effectLst/>
                <a:latin typeface="+mn-lt"/>
                <a:ea typeface="+mn-ea"/>
                <a:cs typeface="+mn-cs"/>
              </a:rPr>
              <a:t>GET http://localhost:7777/portalserver/services/rest/player/</a:t>
            </a:r>
            <a:r>
              <a:rPr lang="en-US" sz="1200" b="0" i="0" kern="1200" dirty="0" err="1" smtClean="0">
                <a:solidFill>
                  <a:schemeClr val="tx1"/>
                </a:solidFill>
                <a:effectLst/>
                <a:latin typeface="+mn-lt"/>
                <a:ea typeface="+mn-ea"/>
                <a:cs typeface="+mn-cs"/>
              </a:rPr>
              <a:t>list?sort</a:t>
            </a:r>
            <a:r>
              <a:rPr lang="en-US" sz="1200" b="0" i="0" kern="1200" dirty="0" smtClean="0">
                <a:solidFill>
                  <a:schemeClr val="tx1"/>
                </a:solidFill>
                <a:effectLst/>
                <a:latin typeface="+mn-lt"/>
                <a:ea typeface="+mn-ea"/>
                <a:cs typeface="+mn-cs"/>
              </a:rPr>
              <a:t>=username </a:t>
            </a:r>
          </a:p>
          <a:p>
            <a:r>
              <a:rPr lang="en-US" dirty="0" smtClean="0"/>
              <a:t/>
            </a:r>
            <a:br>
              <a:rPr lang="en-US" dirty="0" smtClean="0"/>
            </a:br>
            <a:r>
              <a:rPr lang="en-US" dirty="0" smtClean="0"/>
              <a:t>Some Hints: </a:t>
            </a:r>
          </a:p>
          <a:p>
            <a:r>
              <a:rPr lang="en-US" dirty="0" smtClean="0"/>
              <a:t>You will use a processor to sort the list of players. This processor will read the body of the input message as a java object. To transform a JSON file to Java you can use the following approach:</a:t>
            </a:r>
          </a:p>
          <a:p>
            <a:pPr lvl="1"/>
            <a:r>
              <a:rPr lang="en-US" dirty="0" smtClean="0">
                <a:effectLst/>
              </a:rPr>
              <a:t>Add camel-</a:t>
            </a:r>
            <a:r>
              <a:rPr lang="en-US" dirty="0" err="1" smtClean="0">
                <a:effectLst/>
              </a:rPr>
              <a:t>jackson</a:t>
            </a:r>
            <a:r>
              <a:rPr lang="en-US" dirty="0" smtClean="0">
                <a:effectLst/>
              </a:rPr>
              <a:t> as a dependency of your service project (POM):</a:t>
            </a:r>
          </a:p>
          <a:p>
            <a:pPr lvl="2"/>
            <a:r>
              <a:rPr lang="en-US" dirty="0" err="1" smtClean="0">
                <a:effectLst/>
              </a:rPr>
              <a:t>groupId</a:t>
            </a:r>
            <a:r>
              <a:rPr lang="en-US" dirty="0" smtClean="0">
                <a:effectLst/>
              </a:rPr>
              <a:t>: </a:t>
            </a:r>
            <a:r>
              <a:rPr lang="en-US" b="1" dirty="0" err="1" smtClean="0">
                <a:effectLst/>
              </a:rPr>
              <a:t>org.apache.camel</a:t>
            </a:r>
            <a:endParaRPr lang="en-US" dirty="0" smtClean="0">
              <a:effectLst/>
            </a:endParaRPr>
          </a:p>
          <a:p>
            <a:pPr lvl="2"/>
            <a:r>
              <a:rPr lang="en-US" dirty="0" err="1" smtClean="0">
                <a:effectLst/>
              </a:rPr>
              <a:t>artifactId</a:t>
            </a:r>
            <a:r>
              <a:rPr lang="en-US" dirty="0" smtClean="0">
                <a:effectLst/>
              </a:rPr>
              <a:t>: </a:t>
            </a:r>
            <a:r>
              <a:rPr lang="en-US" b="1" dirty="0" smtClean="0">
                <a:effectLst/>
              </a:rPr>
              <a:t>camel-</a:t>
            </a:r>
            <a:r>
              <a:rPr lang="en-US" b="1" dirty="0" err="1" smtClean="0">
                <a:effectLst/>
              </a:rPr>
              <a:t>jackson</a:t>
            </a:r>
            <a:endParaRPr lang="en-US" dirty="0" smtClean="0">
              <a:effectLst/>
            </a:endParaRPr>
          </a:p>
          <a:p>
            <a:pPr lvl="2"/>
            <a:r>
              <a:rPr lang="en-US" dirty="0" smtClean="0">
                <a:effectLst/>
              </a:rPr>
              <a:t>version: </a:t>
            </a:r>
            <a:r>
              <a:rPr lang="en-US" b="1" dirty="0" smtClean="0">
                <a:effectLst/>
              </a:rPr>
              <a:t>2.13.2</a:t>
            </a:r>
          </a:p>
          <a:p>
            <a:pPr lvl="2"/>
            <a:endParaRPr lang="en-US" dirty="0" smtClean="0">
              <a:effectLst/>
            </a:endParaRPr>
          </a:p>
          <a:p>
            <a:pPr lvl="1"/>
            <a:r>
              <a:rPr lang="en-US" dirty="0" smtClean="0">
                <a:effectLst/>
              </a:rPr>
              <a:t>In your route, call the </a:t>
            </a:r>
            <a:r>
              <a:rPr lang="en-US" i="1" dirty="0" err="1" smtClean="0">
                <a:effectLst/>
              </a:rPr>
              <a:t>unmarshall</a:t>
            </a:r>
            <a:r>
              <a:rPr lang="en-US" dirty="0" smtClean="0">
                <a:effectLst/>
              </a:rPr>
              <a:t> function to transform a JSON body to Java after getting the list of players from the training-server</a:t>
            </a:r>
          </a:p>
          <a:p>
            <a:pPr lvl="1"/>
            <a:r>
              <a:rPr lang="en-US" dirty="0" smtClean="0">
                <a:effectLst/>
              </a:rPr>
              <a:t>&lt;</a:t>
            </a:r>
            <a:r>
              <a:rPr lang="en-US" sz="1200" b="1" kern="1200" dirty="0" err="1" smtClean="0">
                <a:solidFill>
                  <a:schemeClr val="tx1"/>
                </a:solidFill>
                <a:effectLst/>
                <a:latin typeface="+mn-lt"/>
                <a:ea typeface="+mn-ea"/>
                <a:cs typeface="+mn-cs"/>
              </a:rPr>
              <a:t>unmarshal</a:t>
            </a:r>
            <a:r>
              <a:rPr lang="en-US" dirty="0" smtClean="0">
                <a:effectLst/>
              </a:rPr>
              <a:t>&gt;</a:t>
            </a:r>
            <a:br>
              <a:rPr lang="en-US" dirty="0" smtClean="0">
                <a:effectLst/>
              </a:rPr>
            </a:br>
            <a:r>
              <a:rPr lang="en-US" dirty="0" smtClean="0">
                <a:effectLst/>
              </a:rPr>
              <a:t>    &lt;</a:t>
            </a:r>
            <a:r>
              <a:rPr lang="en-US" sz="1200" b="1" kern="1200" dirty="0" err="1" smtClean="0">
                <a:solidFill>
                  <a:schemeClr val="tx1"/>
                </a:solidFill>
                <a:effectLst/>
                <a:latin typeface="+mn-lt"/>
                <a:ea typeface="+mn-ea"/>
                <a:cs typeface="+mn-cs"/>
              </a:rPr>
              <a:t>json</a:t>
            </a:r>
            <a:r>
              <a:rPr lang="en-US" sz="1200" b="1" kern="1200" dirty="0" smtClean="0">
                <a:solidFill>
                  <a:schemeClr val="tx1"/>
                </a:solidFill>
                <a:effectLst/>
                <a:latin typeface="+mn-lt"/>
                <a:ea typeface="+mn-ea"/>
                <a:cs typeface="+mn-cs"/>
              </a:rPr>
              <a:t> library="Jackson"</a:t>
            </a:r>
            <a:r>
              <a:rPr lang="en-US" dirty="0" smtClean="0">
                <a:effectLst/>
              </a:rPr>
              <a:t>/&gt;</a:t>
            </a:r>
            <a:br>
              <a:rPr lang="en-US" dirty="0" smtClean="0">
                <a:effectLst/>
              </a:rPr>
            </a:br>
            <a:r>
              <a:rPr lang="en-US" dirty="0" smtClean="0">
                <a:effectLst/>
              </a:rPr>
              <a:t>&lt;/</a:t>
            </a:r>
            <a:r>
              <a:rPr lang="en-US" sz="1200" b="1" kern="1200" dirty="0" err="1" smtClean="0">
                <a:solidFill>
                  <a:schemeClr val="tx1"/>
                </a:solidFill>
                <a:effectLst/>
                <a:latin typeface="+mn-lt"/>
                <a:ea typeface="+mn-ea"/>
                <a:cs typeface="+mn-cs"/>
              </a:rPr>
              <a:t>unmarshal</a:t>
            </a:r>
            <a:r>
              <a:rPr lang="en-US" dirty="0" smtClean="0">
                <a:effectLst/>
              </a:rPr>
              <a:t>&gt;</a:t>
            </a:r>
          </a:p>
          <a:p>
            <a:pPr lvl="1"/>
            <a:endParaRPr lang="en-US" dirty="0" smtClean="0">
              <a:effectLst/>
            </a:endParaRPr>
          </a:p>
          <a:p>
            <a:r>
              <a:rPr lang="en-US" dirty="0" smtClean="0"/>
              <a:t>The route consumer expects a JSON representation of the list of players. To transform a Java object in the message body to JSON, call the </a:t>
            </a:r>
            <a:r>
              <a:rPr lang="en-US" i="1" dirty="0" err="1" smtClean="0"/>
              <a:t>marshall</a:t>
            </a:r>
            <a:r>
              <a:rPr lang="en-US" dirty="0" smtClean="0"/>
              <a:t> function:</a:t>
            </a:r>
          </a:p>
          <a:p>
            <a:pPr lvl="1"/>
            <a:r>
              <a:rPr lang="en-US" dirty="0" smtClean="0">
                <a:effectLst/>
              </a:rPr>
              <a:t>&lt;</a:t>
            </a:r>
            <a:r>
              <a:rPr lang="en-US" sz="1200" b="1" kern="1200" dirty="0" smtClean="0">
                <a:solidFill>
                  <a:schemeClr val="tx1"/>
                </a:solidFill>
                <a:effectLst/>
                <a:latin typeface="+mn-lt"/>
                <a:ea typeface="+mn-ea"/>
                <a:cs typeface="+mn-cs"/>
              </a:rPr>
              <a:t>marshal</a:t>
            </a:r>
            <a:r>
              <a:rPr lang="en-US" dirty="0" smtClean="0">
                <a:effectLst/>
              </a:rPr>
              <a:t>&gt;</a:t>
            </a:r>
            <a:br>
              <a:rPr lang="en-US" dirty="0" smtClean="0">
                <a:effectLst/>
              </a:rPr>
            </a:br>
            <a:r>
              <a:rPr lang="en-US" dirty="0" smtClean="0">
                <a:effectLst/>
              </a:rPr>
              <a:t>    &lt;</a:t>
            </a:r>
            <a:r>
              <a:rPr lang="en-US" sz="1200" b="1" kern="1200" dirty="0" err="1" smtClean="0">
                <a:solidFill>
                  <a:schemeClr val="tx1"/>
                </a:solidFill>
                <a:effectLst/>
                <a:latin typeface="+mn-lt"/>
                <a:ea typeface="+mn-ea"/>
                <a:cs typeface="+mn-cs"/>
              </a:rPr>
              <a:t>json</a:t>
            </a:r>
            <a:r>
              <a:rPr lang="en-US" sz="1200" b="1" kern="1200" dirty="0" smtClean="0">
                <a:solidFill>
                  <a:schemeClr val="tx1"/>
                </a:solidFill>
                <a:effectLst/>
                <a:latin typeface="+mn-lt"/>
                <a:ea typeface="+mn-ea"/>
                <a:cs typeface="+mn-cs"/>
              </a:rPr>
              <a:t> library="Jackson"</a:t>
            </a:r>
            <a:r>
              <a:rPr lang="en-US" dirty="0" smtClean="0">
                <a:effectLst/>
              </a:rPr>
              <a:t>/&gt;</a:t>
            </a:r>
            <a:br>
              <a:rPr lang="en-US" dirty="0" smtClean="0">
                <a:effectLst/>
              </a:rPr>
            </a:br>
            <a:r>
              <a:rPr lang="en-US" dirty="0" smtClean="0">
                <a:effectLst/>
              </a:rPr>
              <a:t>&lt;/</a:t>
            </a:r>
            <a:r>
              <a:rPr lang="en-US" sz="1200" b="1" kern="1200" dirty="0" smtClean="0">
                <a:solidFill>
                  <a:schemeClr val="tx1"/>
                </a:solidFill>
                <a:effectLst/>
                <a:latin typeface="+mn-lt"/>
                <a:ea typeface="+mn-ea"/>
                <a:cs typeface="+mn-cs"/>
              </a:rPr>
              <a:t>marshal</a:t>
            </a:r>
            <a:r>
              <a:rPr lang="en-US" dirty="0" smtClean="0">
                <a:effectLst/>
              </a:rPr>
              <a:t>&gt;</a:t>
            </a:r>
          </a:p>
          <a:p>
            <a:pPr lvl="1"/>
            <a:endParaRPr lang="en-US" dirty="0" smtClean="0">
              <a:effectLst/>
            </a:endParaRPr>
          </a:p>
          <a:p>
            <a:r>
              <a:rPr lang="en-US" dirty="0" smtClean="0"/>
              <a:t>After getting a list of players and transform the JSON body to java, you need to sort the content. Create a </a:t>
            </a:r>
            <a:r>
              <a:rPr lang="en-US" dirty="0" err="1" smtClean="0"/>
              <a:t>processot</a:t>
            </a:r>
            <a:r>
              <a:rPr lang="en-US" dirty="0" smtClean="0"/>
              <a:t> with the following method in your route. </a:t>
            </a:r>
          </a:p>
          <a:p>
            <a:endParaRPr lang="en-US" dirty="0" smtClean="0"/>
          </a:p>
          <a:p>
            <a:r>
              <a:rPr lang="en-US" dirty="0" smtClean="0"/>
              <a:t>@Override    </a:t>
            </a:r>
          </a:p>
          <a:p>
            <a:r>
              <a:rPr lang="en-US" dirty="0" smtClean="0"/>
              <a:t>public void process(Exchange exchange) throws Exception {</a:t>
            </a:r>
          </a:p>
          <a:p>
            <a:r>
              <a:rPr lang="en-US" baseline="0" dirty="0" smtClean="0"/>
              <a:t>   </a:t>
            </a:r>
            <a:r>
              <a:rPr lang="en-US" dirty="0" smtClean="0"/>
              <a:t>final </a:t>
            </a:r>
            <a:r>
              <a:rPr lang="en-US" dirty="0" err="1" smtClean="0"/>
              <a:t>HashMap</a:t>
            </a:r>
            <a:r>
              <a:rPr lang="en-US" dirty="0" smtClean="0"/>
              <a:t> </a:t>
            </a:r>
            <a:r>
              <a:rPr lang="en-US" dirty="0" err="1" smtClean="0"/>
              <a:t>hashMap</a:t>
            </a:r>
            <a:r>
              <a:rPr lang="en-US" dirty="0" smtClean="0"/>
              <a:t> = </a:t>
            </a:r>
            <a:r>
              <a:rPr lang="en-US" dirty="0" err="1" smtClean="0"/>
              <a:t>exchange.getIn</a:t>
            </a:r>
            <a:r>
              <a:rPr lang="en-US" dirty="0" smtClean="0"/>
              <a:t>().</a:t>
            </a:r>
            <a:r>
              <a:rPr lang="en-US" dirty="0" err="1" smtClean="0"/>
              <a:t>getBody</a:t>
            </a:r>
            <a:r>
              <a:rPr lang="en-US" dirty="0" smtClean="0"/>
              <a:t>(</a:t>
            </a:r>
            <a:r>
              <a:rPr lang="en-US" dirty="0" err="1" smtClean="0"/>
              <a:t>HashMap.class</a:t>
            </a:r>
            <a:r>
              <a:rPr lang="en-US" dirty="0" smtClean="0"/>
              <a:t>);        </a:t>
            </a:r>
          </a:p>
          <a:p>
            <a:r>
              <a:rPr lang="en-US" dirty="0" smtClean="0"/>
              <a:t>   List players = (List) </a:t>
            </a:r>
            <a:r>
              <a:rPr lang="en-US" dirty="0" err="1" smtClean="0"/>
              <a:t>hashMap.get</a:t>
            </a:r>
            <a:r>
              <a:rPr lang="en-US" dirty="0" smtClean="0"/>
              <a:t>("players");        </a:t>
            </a:r>
          </a:p>
          <a:p>
            <a:r>
              <a:rPr lang="en-US" dirty="0" smtClean="0"/>
              <a:t>   final String sort = </a:t>
            </a:r>
            <a:r>
              <a:rPr lang="en-US" dirty="0" err="1" smtClean="0"/>
              <a:t>exchange.getIn</a:t>
            </a:r>
            <a:r>
              <a:rPr lang="en-US" dirty="0" smtClean="0"/>
              <a:t>().</a:t>
            </a:r>
            <a:r>
              <a:rPr lang="en-US" dirty="0" err="1" smtClean="0"/>
              <a:t>getHeader</a:t>
            </a:r>
            <a:r>
              <a:rPr lang="en-US" dirty="0" smtClean="0"/>
              <a:t>("sort",</a:t>
            </a:r>
            <a:r>
              <a:rPr lang="en-US" dirty="0" err="1" smtClean="0"/>
              <a:t>String.class</a:t>
            </a:r>
            <a:r>
              <a:rPr lang="en-US" dirty="0" smtClean="0"/>
              <a:t>);        </a:t>
            </a:r>
          </a:p>
          <a:p>
            <a:r>
              <a:rPr lang="en-US" dirty="0" smtClean="0"/>
              <a:t>   if(sort != null) {            </a:t>
            </a:r>
          </a:p>
          <a:p>
            <a:r>
              <a:rPr lang="en-US" dirty="0" smtClean="0"/>
              <a:t>      </a:t>
            </a:r>
            <a:r>
              <a:rPr lang="en-US" dirty="0" err="1" smtClean="0"/>
              <a:t>Collections.sort</a:t>
            </a:r>
            <a:r>
              <a:rPr lang="en-US" dirty="0" smtClean="0"/>
              <a:t>(players, </a:t>
            </a:r>
          </a:p>
          <a:p>
            <a:r>
              <a:rPr lang="en-US" dirty="0" smtClean="0"/>
              <a:t>      new Comparator() {                </a:t>
            </a:r>
          </a:p>
          <a:p>
            <a:r>
              <a:rPr lang="en-US" dirty="0" smtClean="0"/>
              <a:t>         @Override                </a:t>
            </a:r>
          </a:p>
          <a:p>
            <a:r>
              <a:rPr lang="en-US" dirty="0" smtClean="0"/>
              <a:t>         public </a:t>
            </a:r>
            <a:r>
              <a:rPr lang="en-US" dirty="0" err="1" smtClean="0"/>
              <a:t>int</a:t>
            </a:r>
            <a:r>
              <a:rPr lang="en-US" dirty="0" smtClean="0"/>
              <a:t> compare(Object o1, Object o2) {                    </a:t>
            </a:r>
          </a:p>
          <a:p>
            <a:r>
              <a:rPr lang="en-US" dirty="0" smtClean="0"/>
              <a:t>            </a:t>
            </a:r>
            <a:r>
              <a:rPr lang="en-US" dirty="0" err="1" smtClean="0"/>
              <a:t>HashMap</a:t>
            </a:r>
            <a:r>
              <a:rPr lang="en-US" dirty="0" smtClean="0"/>
              <a:t> player1 = (</a:t>
            </a:r>
            <a:r>
              <a:rPr lang="en-US" dirty="0" err="1" smtClean="0"/>
              <a:t>HashMap</a:t>
            </a:r>
            <a:r>
              <a:rPr lang="en-US" dirty="0" smtClean="0"/>
              <a:t>) o1;                    </a:t>
            </a:r>
          </a:p>
          <a:p>
            <a:r>
              <a:rPr lang="en-US" dirty="0" smtClean="0"/>
              <a:t>            </a:t>
            </a:r>
            <a:r>
              <a:rPr lang="en-US" dirty="0" err="1" smtClean="0"/>
              <a:t>HashMap</a:t>
            </a:r>
            <a:r>
              <a:rPr lang="en-US" dirty="0" smtClean="0"/>
              <a:t> player2 = (</a:t>
            </a:r>
            <a:r>
              <a:rPr lang="en-US" dirty="0" err="1" smtClean="0"/>
              <a:t>HashMap</a:t>
            </a:r>
            <a:r>
              <a:rPr lang="en-US" dirty="0" smtClean="0"/>
              <a:t>) o2;                    </a:t>
            </a:r>
          </a:p>
          <a:p>
            <a:r>
              <a:rPr lang="en-US" dirty="0" smtClean="0"/>
              <a:t>            return player1.get(sort).</a:t>
            </a:r>
            <a:r>
              <a:rPr lang="en-US" dirty="0" err="1" smtClean="0"/>
              <a:t>toString</a:t>
            </a:r>
            <a:r>
              <a:rPr lang="en-US" dirty="0" smtClean="0"/>
              <a:t>().</a:t>
            </a:r>
            <a:r>
              <a:rPr lang="en-US" dirty="0" err="1" smtClean="0"/>
              <a:t>compareTo</a:t>
            </a:r>
            <a:r>
              <a:rPr lang="en-US" dirty="0" smtClean="0"/>
              <a:t>(player2.get(sort).</a:t>
            </a:r>
            <a:r>
              <a:rPr lang="en-US" dirty="0" err="1" smtClean="0"/>
              <a:t>toString</a:t>
            </a:r>
            <a:r>
              <a:rPr lang="en-US" dirty="0" smtClean="0"/>
              <a:t>());                </a:t>
            </a:r>
          </a:p>
          <a:p>
            <a:r>
              <a:rPr lang="en-US" dirty="0" smtClean="0"/>
              <a:t>         }</a:t>
            </a:r>
          </a:p>
          <a:p>
            <a:r>
              <a:rPr lang="en-US" baseline="0" dirty="0" smtClean="0"/>
              <a:t>      </a:t>
            </a:r>
            <a:r>
              <a:rPr lang="en-US" dirty="0" smtClean="0"/>
              <a:t>});        </a:t>
            </a:r>
          </a:p>
          <a:p>
            <a:r>
              <a:rPr lang="en-US" dirty="0" smtClean="0"/>
              <a:t>   }        </a:t>
            </a:r>
          </a:p>
          <a:p>
            <a:r>
              <a:rPr lang="en-US" dirty="0" smtClean="0"/>
              <a:t>   </a:t>
            </a:r>
            <a:r>
              <a:rPr lang="en-US" dirty="0" err="1" smtClean="0"/>
              <a:t>hashMap.put</a:t>
            </a:r>
            <a:r>
              <a:rPr lang="en-US" dirty="0" smtClean="0"/>
              <a:t>("players", players);        </a:t>
            </a:r>
          </a:p>
          <a:p>
            <a:r>
              <a:rPr lang="en-US" dirty="0" smtClean="0"/>
              <a:t>   </a:t>
            </a:r>
            <a:r>
              <a:rPr lang="en-US" dirty="0" err="1" smtClean="0"/>
              <a:t>exchange.getOut</a:t>
            </a:r>
            <a:r>
              <a:rPr lang="en-US" dirty="0" smtClean="0"/>
              <a:t>().</a:t>
            </a:r>
            <a:r>
              <a:rPr lang="en-US" dirty="0" err="1" smtClean="0"/>
              <a:t>setBody</a:t>
            </a:r>
            <a:r>
              <a:rPr lang="en-US" dirty="0" smtClean="0"/>
              <a:t>(</a:t>
            </a:r>
            <a:r>
              <a:rPr lang="en-US" dirty="0" err="1" smtClean="0"/>
              <a:t>hashMap</a:t>
            </a:r>
            <a:r>
              <a:rPr lang="en-US" dirty="0" smtClean="0"/>
              <a:t>);   </a:t>
            </a:r>
          </a:p>
          <a:p>
            <a:r>
              <a:rPr lang="en-US" dirty="0" smtClean="0"/>
              <a:t>}</a:t>
            </a:r>
          </a:p>
          <a:p>
            <a:endParaRPr lang="en-US" dirty="0" smtClean="0"/>
          </a:p>
          <a:p>
            <a:r>
              <a:rPr lang="en-US" dirty="0" smtClean="0"/>
              <a:t>Note that your processor must be registered as a Spring bean. For example:</a:t>
            </a:r>
          </a:p>
          <a:p>
            <a:endParaRPr lang="en-US" dirty="0" smtClean="0">
              <a:effectLst/>
            </a:endParaRPr>
          </a:p>
          <a:p>
            <a:r>
              <a:rPr lang="en-US" dirty="0" smtClean="0">
                <a:effectLst/>
              </a:rPr>
              <a:t>&lt;</a:t>
            </a:r>
            <a:r>
              <a:rPr lang="en-US" sz="1200" b="1" kern="1200" dirty="0" smtClean="0">
                <a:solidFill>
                  <a:schemeClr val="tx1"/>
                </a:solidFill>
                <a:effectLst/>
                <a:latin typeface="+mn-lt"/>
                <a:ea typeface="+mn-ea"/>
                <a:cs typeface="+mn-cs"/>
              </a:rPr>
              <a:t>bean id=“</a:t>
            </a:r>
            <a:r>
              <a:rPr lang="en-US" sz="1200" b="1" kern="1200" dirty="0" err="1" smtClean="0">
                <a:solidFill>
                  <a:schemeClr val="tx1"/>
                </a:solidFill>
                <a:effectLst/>
                <a:latin typeface="+mn-lt"/>
                <a:ea typeface="+mn-ea"/>
                <a:cs typeface="+mn-cs"/>
              </a:rPr>
              <a:t>changeOrderProcessor</a:t>
            </a:r>
            <a:r>
              <a:rPr lang="en-US" sz="1200" b="1" kern="1200" dirty="0" smtClean="0">
                <a:solidFill>
                  <a:schemeClr val="tx1"/>
                </a:solidFill>
                <a:effectLst/>
                <a:latin typeface="+mn-lt"/>
                <a:ea typeface="+mn-ea"/>
                <a:cs typeface="+mn-cs"/>
              </a:rPr>
              <a:t>" class=“</a:t>
            </a:r>
            <a:r>
              <a:rPr lang="en-US" sz="1200" b="1" kern="1200" dirty="0" err="1" smtClean="0">
                <a:solidFill>
                  <a:schemeClr val="tx1"/>
                </a:solidFill>
                <a:effectLst/>
                <a:latin typeface="+mn-lt"/>
                <a:ea typeface="+mn-ea"/>
                <a:cs typeface="+mn-cs"/>
              </a:rPr>
              <a:t>com.backbase.training.processor.PlayerSortProcessor</a:t>
            </a:r>
            <a:r>
              <a:rPr lang="en-US" sz="1200" b="1" kern="1200" dirty="0" smtClean="0">
                <a:solidFill>
                  <a:schemeClr val="tx1"/>
                </a:solidFill>
                <a:effectLst/>
                <a:latin typeface="+mn-lt"/>
                <a:ea typeface="+mn-ea"/>
                <a:cs typeface="+mn-cs"/>
              </a:rPr>
              <a:t>"</a:t>
            </a:r>
            <a:r>
              <a:rPr lang="en-US" dirty="0" smtClean="0">
                <a:effectLst/>
              </a:rPr>
              <a:t>/&gt;</a:t>
            </a:r>
          </a:p>
          <a:p>
            <a:endParaRPr lang="en-US" dirty="0" smtClean="0">
              <a:effectLst/>
            </a:endParaRPr>
          </a:p>
          <a:p>
            <a:r>
              <a:rPr lang="en-US" b="1" dirty="0" smtClean="0">
                <a:effectLst/>
              </a:rPr>
              <a:t>TIME</a:t>
            </a:r>
          </a:p>
          <a:p>
            <a:r>
              <a:rPr lang="en-US" dirty="0" smtClean="0">
                <a:effectLst/>
              </a:rPr>
              <a:t>30</a:t>
            </a:r>
            <a:r>
              <a:rPr lang="en-US" baseline="0" dirty="0" smtClean="0">
                <a:effectLst/>
              </a:rPr>
              <a:t> mins</a:t>
            </a:r>
            <a:endParaRPr lang="en-US" dirty="0" smtClean="0">
              <a:effectLst/>
            </a:endParaRPr>
          </a:p>
          <a:p>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47</a:t>
            </a:fld>
            <a:endParaRPr lang="en-US"/>
          </a:p>
        </p:txBody>
      </p:sp>
    </p:spTree>
    <p:extLst>
      <p:ext uri="{BB962C8B-B14F-4D97-AF65-F5344CB8AC3E}">
        <p14:creationId xmlns:p14="http://schemas.microsoft.com/office/powerpoint/2010/main" xmlns="" val="20502667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KEY</a:t>
            </a:r>
          </a:p>
          <a:p>
            <a:r>
              <a:rPr lang="en-US" b="0" dirty="0" smtClean="0"/>
              <a:t>Exercise</a:t>
            </a:r>
          </a:p>
          <a:p>
            <a:endParaRPr lang="en-US" b="0" dirty="0" smtClean="0"/>
          </a:p>
          <a:p>
            <a:r>
              <a:rPr lang="en-US" b="1" dirty="0" smtClean="0"/>
              <a:t>HOW</a:t>
            </a:r>
          </a:p>
          <a:p>
            <a:endParaRPr lang="en-US" b="1" dirty="0" smtClean="0"/>
          </a:p>
          <a:p>
            <a:r>
              <a:rPr lang="en-US" b="1" dirty="0" smtClean="0"/>
              <a:t>TIME</a:t>
            </a:r>
          </a:p>
          <a:p>
            <a:r>
              <a:rPr lang="en-US" b="0" dirty="0" smtClean="0"/>
              <a:t>20</a:t>
            </a:r>
            <a:r>
              <a:rPr lang="en-US" b="0" baseline="0" dirty="0" smtClean="0"/>
              <a:t> mins</a:t>
            </a:r>
            <a:endParaRPr lang="en-US" b="0"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48</a:t>
            </a:fld>
            <a:endParaRPr lang="en-US"/>
          </a:p>
        </p:txBody>
      </p:sp>
    </p:spTree>
    <p:extLst>
      <p:ext uri="{BB962C8B-B14F-4D97-AF65-F5344CB8AC3E}">
        <p14:creationId xmlns:p14="http://schemas.microsoft.com/office/powerpoint/2010/main" xmlns="" val="1228850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KEY</a:t>
            </a:r>
          </a:p>
          <a:p>
            <a:r>
              <a:rPr lang="en-US" b="0" dirty="0" smtClean="0"/>
              <a:t>Exercise</a:t>
            </a:r>
          </a:p>
          <a:p>
            <a:endParaRPr lang="en-US" b="0" dirty="0" smtClean="0"/>
          </a:p>
          <a:p>
            <a:r>
              <a:rPr lang="en-US" b="1" dirty="0" smtClean="0"/>
              <a:t>HOW</a:t>
            </a:r>
          </a:p>
          <a:p>
            <a:r>
              <a:rPr lang="en-US" b="0" dirty="0" smtClean="0"/>
              <a:t>To speed up the</a:t>
            </a:r>
            <a:r>
              <a:rPr lang="en-US" b="0" baseline="0" dirty="0" smtClean="0"/>
              <a:t> exercise, you can provide the JMS configuration, letting participants concentrating only on the route construction.</a:t>
            </a:r>
            <a:endParaRPr lang="en-US" b="0" dirty="0" smtClean="0"/>
          </a:p>
          <a:p>
            <a:endParaRPr lang="en-US" b="1" dirty="0" smtClean="0"/>
          </a:p>
          <a:p>
            <a:r>
              <a:rPr lang="en-US" b="1" dirty="0" smtClean="0"/>
              <a:t>TIME</a:t>
            </a:r>
          </a:p>
          <a:p>
            <a:r>
              <a:rPr lang="en-US" b="0" dirty="0" smtClean="0"/>
              <a:t>20</a:t>
            </a:r>
            <a:r>
              <a:rPr lang="en-US" b="0" baseline="0" dirty="0" smtClean="0"/>
              <a:t> mins</a:t>
            </a:r>
            <a:endParaRPr lang="en-US" b="0" dirty="0" smtClean="0"/>
          </a:p>
          <a:p>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49</a:t>
            </a:fld>
            <a:endParaRPr lang="en-US"/>
          </a:p>
        </p:txBody>
      </p:sp>
    </p:spTree>
    <p:extLst>
      <p:ext uri="{BB962C8B-B14F-4D97-AF65-F5344CB8AC3E}">
        <p14:creationId xmlns:p14="http://schemas.microsoft.com/office/powerpoint/2010/main" xmlns="" val="15165556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KEY</a:t>
            </a:r>
          </a:p>
          <a:p>
            <a:r>
              <a:rPr lang="en-US" b="0" dirty="0" smtClean="0"/>
              <a:t>Exercise</a:t>
            </a:r>
          </a:p>
          <a:p>
            <a:endParaRPr lang="en-US" b="0" dirty="0" smtClean="0"/>
          </a:p>
          <a:p>
            <a:r>
              <a:rPr lang="en-US" b="1" dirty="0" smtClean="0"/>
              <a:t>HOW</a:t>
            </a:r>
          </a:p>
          <a:p>
            <a:endParaRPr lang="en-US" b="1" dirty="0" smtClean="0"/>
          </a:p>
          <a:p>
            <a:r>
              <a:rPr lang="en-US" b="1" dirty="0" smtClean="0"/>
              <a:t>TIME</a:t>
            </a:r>
          </a:p>
          <a:p>
            <a:r>
              <a:rPr lang="en-US" b="0" dirty="0" smtClean="0"/>
              <a:t>20</a:t>
            </a:r>
            <a:r>
              <a:rPr lang="en-US" b="0" baseline="0" dirty="0" smtClean="0"/>
              <a:t> mins</a:t>
            </a:r>
            <a:endParaRPr lang="en-US" b="0" dirty="0" smtClean="0"/>
          </a:p>
          <a:p>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50</a:t>
            </a:fld>
            <a:endParaRPr lang="en-US"/>
          </a:p>
        </p:txBody>
      </p:sp>
    </p:spTree>
    <p:extLst>
      <p:ext uri="{BB962C8B-B14F-4D97-AF65-F5344CB8AC3E}">
        <p14:creationId xmlns:p14="http://schemas.microsoft.com/office/powerpoint/2010/main" xmlns="" val="637928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KEY</a:t>
            </a:r>
          </a:p>
          <a:p>
            <a:r>
              <a:rPr lang="en-US" b="0" dirty="0" smtClean="0"/>
              <a:t>Exercise</a:t>
            </a:r>
          </a:p>
          <a:p>
            <a:endParaRPr lang="en-US" b="0" dirty="0" smtClean="0"/>
          </a:p>
          <a:p>
            <a:r>
              <a:rPr lang="en-US" b="1" dirty="0" smtClean="0"/>
              <a:t>HOW</a:t>
            </a:r>
          </a:p>
          <a:p>
            <a:endParaRPr lang="en-US" b="1" dirty="0" smtClean="0"/>
          </a:p>
          <a:p>
            <a:r>
              <a:rPr lang="en-US" b="1" dirty="0" smtClean="0"/>
              <a:t>TIME</a:t>
            </a:r>
          </a:p>
          <a:p>
            <a:r>
              <a:rPr lang="en-US" b="0" baseline="0" dirty="0" smtClean="0"/>
              <a:t>20 mins</a:t>
            </a:r>
            <a:endParaRPr lang="en-US" b="0" dirty="0" smtClean="0"/>
          </a:p>
          <a:p>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51</a:t>
            </a:fld>
            <a:endParaRPr lang="en-US"/>
          </a:p>
        </p:txBody>
      </p:sp>
    </p:spTree>
    <p:extLst>
      <p:ext uri="{BB962C8B-B14F-4D97-AF65-F5344CB8AC3E}">
        <p14:creationId xmlns:p14="http://schemas.microsoft.com/office/powerpoint/2010/main" xmlns="" val="503402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KEY</a:t>
            </a:r>
          </a:p>
          <a:p>
            <a:r>
              <a:rPr lang="en-US" b="0" dirty="0" smtClean="0"/>
              <a:t>Exercise</a:t>
            </a:r>
          </a:p>
          <a:p>
            <a:endParaRPr lang="en-US" b="0" dirty="0" smtClean="0"/>
          </a:p>
          <a:p>
            <a:r>
              <a:rPr lang="en-US" b="1" dirty="0" smtClean="0"/>
              <a:t>HOW</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To speed up the</a:t>
            </a:r>
            <a:r>
              <a:rPr lang="en-US" b="0" baseline="0" dirty="0" smtClean="0"/>
              <a:t> exercise, you can provide the Apache CXF class generator and the Spring Bean configuration, letting participants concentrating on the </a:t>
            </a:r>
            <a:r>
              <a:rPr lang="en-US" b="0" baseline="0" smtClean="0"/>
              <a:t>route construction.</a:t>
            </a:r>
            <a:endParaRPr lang="en-US" b="0" dirty="0" smtClean="0"/>
          </a:p>
          <a:p>
            <a:endParaRPr lang="en-US" b="1" dirty="0" smtClean="0"/>
          </a:p>
          <a:p>
            <a:endParaRPr lang="en-US" b="1" dirty="0" smtClean="0"/>
          </a:p>
          <a:p>
            <a:r>
              <a:rPr lang="en-US" b="1" dirty="0" smtClean="0"/>
              <a:t>TIME</a:t>
            </a:r>
          </a:p>
          <a:p>
            <a:r>
              <a:rPr lang="en-US" b="0" dirty="0" smtClean="0"/>
              <a:t>40</a:t>
            </a:r>
            <a:r>
              <a:rPr lang="en-US" b="0" baseline="0" dirty="0" smtClean="0"/>
              <a:t> mins</a:t>
            </a:r>
            <a:endParaRPr lang="en-US" b="0" dirty="0" smtClean="0"/>
          </a:p>
          <a:p>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52</a:t>
            </a:fld>
            <a:endParaRPr lang="en-US"/>
          </a:p>
        </p:txBody>
      </p:sp>
    </p:spTree>
    <p:extLst>
      <p:ext uri="{BB962C8B-B14F-4D97-AF65-F5344CB8AC3E}">
        <p14:creationId xmlns:p14="http://schemas.microsoft.com/office/powerpoint/2010/main" xmlns="" val="4997242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KEY</a:t>
            </a:r>
          </a:p>
          <a:p>
            <a:r>
              <a:rPr lang="en-US" b="0" dirty="0" smtClean="0"/>
              <a:t>Exercise</a:t>
            </a:r>
          </a:p>
          <a:p>
            <a:endParaRPr lang="en-US" b="0" dirty="0" smtClean="0"/>
          </a:p>
          <a:p>
            <a:r>
              <a:rPr lang="en-US" b="1" dirty="0" smtClean="0"/>
              <a:t>HOW</a:t>
            </a:r>
          </a:p>
          <a:p>
            <a:endParaRPr lang="en-US" b="1" dirty="0" smtClean="0"/>
          </a:p>
          <a:p>
            <a:r>
              <a:rPr lang="en-US" b="1" dirty="0" smtClean="0"/>
              <a:t>TIME</a:t>
            </a:r>
          </a:p>
          <a:p>
            <a:r>
              <a:rPr lang="en-US" b="0" dirty="0" smtClean="0"/>
              <a:t>40</a:t>
            </a:r>
            <a:r>
              <a:rPr lang="en-US" b="0" baseline="0" dirty="0" smtClean="0"/>
              <a:t> mins</a:t>
            </a:r>
            <a:endParaRPr lang="en-US" b="0" dirty="0" smtClean="0"/>
          </a:p>
          <a:p>
            <a:endParaRPr lang="en-US" dirty="0" smtClean="0"/>
          </a:p>
        </p:txBody>
      </p:sp>
      <p:sp>
        <p:nvSpPr>
          <p:cNvPr id="4" name="Slide Number Placeholder 3"/>
          <p:cNvSpPr>
            <a:spLocks noGrp="1"/>
          </p:cNvSpPr>
          <p:nvPr>
            <p:ph type="sldNum" sz="quarter" idx="10"/>
          </p:nvPr>
        </p:nvSpPr>
        <p:spPr/>
        <p:txBody>
          <a:bodyPr/>
          <a:lstStyle/>
          <a:p>
            <a:fld id="{961E29FC-A785-1D40-BBA7-278D4149D253}" type="slidenum">
              <a:rPr lang="en-US" smtClean="0"/>
              <a:pPr/>
              <a:t>53</a:t>
            </a:fld>
            <a:endParaRPr lang="en-US"/>
          </a:p>
        </p:txBody>
      </p:sp>
    </p:spTree>
    <p:extLst>
      <p:ext uri="{BB962C8B-B14F-4D97-AF65-F5344CB8AC3E}">
        <p14:creationId xmlns:p14="http://schemas.microsoft.com/office/powerpoint/2010/main" xmlns="" val="1537909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Describe typical Enterprise Integration challenges</a:t>
            </a:r>
          </a:p>
          <a:p>
            <a:endParaRPr lang="en-US" dirty="0" smtClean="0"/>
          </a:p>
          <a:p>
            <a:r>
              <a:rPr lang="en-US" b="1" dirty="0" smtClean="0"/>
              <a:t>HOW</a:t>
            </a:r>
          </a:p>
          <a:p>
            <a:pPr marL="171450" indent="-171450">
              <a:buFont typeface="Arial" charset="0"/>
              <a:buChar char="•"/>
            </a:pPr>
            <a:r>
              <a:rPr lang="en-US" dirty="0" smtClean="0"/>
              <a:t>Discuss each challenge listed on the visual. Be prepared to provide</a:t>
            </a:r>
            <a:r>
              <a:rPr lang="en-US" baseline="0" dirty="0" smtClean="0"/>
              <a:t> examples.</a:t>
            </a:r>
          </a:p>
          <a:p>
            <a:pPr marL="171450" indent="-171450">
              <a:buFont typeface="Arial" charset="0"/>
              <a:buChar char="•"/>
            </a:pPr>
            <a:endParaRPr lang="en-US" baseline="0" dirty="0" smtClean="0"/>
          </a:p>
          <a:p>
            <a:pPr marL="171450" indent="-171450">
              <a:buFont typeface="Arial" charset="0"/>
              <a:buChar char="•"/>
            </a:pPr>
            <a:r>
              <a:rPr lang="en-US" baseline="0" dirty="0" smtClean="0"/>
              <a:t>Screen Scraping - T</a:t>
            </a:r>
            <a:r>
              <a:rPr lang="en-US" sz="1200" b="0" i="0" kern="1200" dirty="0" smtClean="0">
                <a:solidFill>
                  <a:schemeClr val="tx1"/>
                </a:solidFill>
                <a:latin typeface="+mn-lt"/>
                <a:ea typeface="+mn-ea"/>
                <a:cs typeface="+mn-cs"/>
              </a:rPr>
              <a:t>he action of using a computer program to copy data from a website. </a:t>
            </a:r>
            <a:r>
              <a:rPr lang="en-US" sz="1200" b="0" i="0" kern="1200" smtClean="0">
                <a:solidFill>
                  <a:schemeClr val="tx1"/>
                </a:solidFill>
                <a:latin typeface="+mn-lt"/>
                <a:ea typeface="+mn-ea"/>
                <a:cs typeface="+mn-cs"/>
              </a:rPr>
              <a:t>Process </a:t>
            </a:r>
            <a:r>
              <a:rPr lang="en-US" sz="1200" b="0" i="0" kern="1200" dirty="0" smtClean="0">
                <a:solidFill>
                  <a:schemeClr val="tx1"/>
                </a:solidFill>
                <a:latin typeface="+mn-lt"/>
                <a:ea typeface="+mn-ea"/>
                <a:cs typeface="+mn-cs"/>
              </a:rPr>
              <a:t>of collecting screen display data from one application and translating it so that another application can display it. This is normally done to capture data from a legacy application in order to display it using a more modern user interface</a:t>
            </a:r>
            <a:endParaRPr lang="en-US" dirty="0" smtClean="0"/>
          </a:p>
          <a:p>
            <a:endParaRPr lang="en-US" dirty="0" smtClean="0"/>
          </a:p>
          <a:p>
            <a:r>
              <a:rPr lang="en-US" b="1" dirty="0" smtClean="0"/>
              <a:t>TIME </a:t>
            </a:r>
          </a:p>
          <a:p>
            <a:r>
              <a:rPr lang="en-US" dirty="0" smtClean="0"/>
              <a:t>1 min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5</a:t>
            </a:fld>
            <a:endParaRPr lang="en-US"/>
          </a:p>
        </p:txBody>
      </p:sp>
    </p:spTree>
    <p:extLst>
      <p:ext uri="{BB962C8B-B14F-4D97-AF65-F5344CB8AC3E}">
        <p14:creationId xmlns:p14="http://schemas.microsoft.com/office/powerpoint/2010/main" xmlns="" val="510814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Describe typical EI challenges (cont.)</a:t>
            </a:r>
          </a:p>
          <a:p>
            <a:endParaRPr lang="en-US" dirty="0" smtClean="0"/>
          </a:p>
          <a:p>
            <a:r>
              <a:rPr lang="en-US" b="1" dirty="0" smtClean="0"/>
              <a:t>HOW</a:t>
            </a:r>
          </a:p>
          <a:p>
            <a:pPr marL="171450" indent="-171450">
              <a:buFont typeface="Arial" charset="0"/>
              <a:buChar char="•"/>
            </a:pPr>
            <a:r>
              <a:rPr lang="en-US" dirty="0" smtClean="0"/>
              <a:t>Discuss each challenge listed on the visual. Be prepared to provide</a:t>
            </a:r>
            <a:r>
              <a:rPr lang="en-US" baseline="0" dirty="0" smtClean="0"/>
              <a:t> examples.</a:t>
            </a:r>
            <a:endParaRPr lang="en-US" dirty="0" smtClean="0"/>
          </a:p>
          <a:p>
            <a:endParaRPr lang="en-US" dirty="0" smtClean="0"/>
          </a:p>
          <a:p>
            <a:r>
              <a:rPr lang="en-US" b="1" dirty="0" smtClean="0"/>
              <a:t>TIME </a:t>
            </a:r>
          </a:p>
          <a:p>
            <a:r>
              <a:rPr lang="en-US" dirty="0" smtClean="0"/>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6</a:t>
            </a:fld>
            <a:endParaRPr lang="en-US"/>
          </a:p>
        </p:txBody>
      </p:sp>
    </p:spTree>
    <p:extLst>
      <p:ext uri="{BB962C8B-B14F-4D97-AF65-F5344CB8AC3E}">
        <p14:creationId xmlns:p14="http://schemas.microsoft.com/office/powerpoint/2010/main" xmlns="" val="863183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Enterprise Integration</a:t>
            </a:r>
            <a:r>
              <a:rPr lang="en-US" baseline="0" dirty="0" smtClean="0"/>
              <a:t> Patterns</a:t>
            </a:r>
            <a:endParaRPr lang="en-US" dirty="0" smtClean="0"/>
          </a:p>
          <a:p>
            <a:endParaRPr lang="en-US" dirty="0" smtClean="0"/>
          </a:p>
          <a:p>
            <a:r>
              <a:rPr lang="en-US" b="1" dirty="0" smtClean="0"/>
              <a:t>HOW</a:t>
            </a:r>
          </a:p>
          <a:p>
            <a:pPr marL="171450" indent="-171450">
              <a:buFont typeface="Arial" charset="0"/>
              <a:buChar char="•"/>
            </a:pPr>
            <a:r>
              <a:rPr lang="en-US" dirty="0" smtClean="0"/>
              <a:t>Tell participants that EIP are commonly used by organizations to solve</a:t>
            </a:r>
            <a:r>
              <a:rPr lang="en-US" baseline="0" dirty="0" smtClean="0"/>
              <a:t> integration problems. </a:t>
            </a:r>
            <a:endParaRPr lang="en-US" dirty="0" smtClean="0"/>
          </a:p>
          <a:p>
            <a:endParaRPr lang="en-US" dirty="0" smtClean="0"/>
          </a:p>
          <a:p>
            <a:r>
              <a:rPr lang="en-US" b="1" dirty="0" smtClean="0"/>
              <a:t>TIME </a:t>
            </a:r>
          </a:p>
          <a:p>
            <a:r>
              <a:rPr lang="en-US" dirty="0" smtClean="0"/>
              <a:t>1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7</a:t>
            </a:fld>
            <a:endParaRPr lang="en-US"/>
          </a:p>
        </p:txBody>
      </p:sp>
    </p:spTree>
    <p:extLst>
      <p:ext uri="{BB962C8B-B14F-4D97-AF65-F5344CB8AC3E}">
        <p14:creationId xmlns:p14="http://schemas.microsoft.com/office/powerpoint/2010/main" xmlns="" val="1854346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KEY</a:t>
            </a:r>
          </a:p>
          <a:p>
            <a:r>
              <a:rPr lang="en-US" dirty="0" smtClean="0"/>
              <a:t>Enterprise Integration</a:t>
            </a:r>
            <a:r>
              <a:rPr lang="en-US" baseline="0" dirty="0" smtClean="0"/>
              <a:t> Patterns (cont.)</a:t>
            </a:r>
            <a:endParaRPr lang="en-US" dirty="0" smtClean="0"/>
          </a:p>
          <a:p>
            <a:endParaRPr lang="en-US" dirty="0" smtClean="0"/>
          </a:p>
          <a:p>
            <a:r>
              <a:rPr lang="en-US" b="1" dirty="0" smtClean="0"/>
              <a:t>HOW</a:t>
            </a:r>
          </a:p>
          <a:p>
            <a:pPr marL="171450" indent="-171450">
              <a:buFont typeface="Arial" charset="0"/>
              <a:buChar char="•"/>
            </a:pPr>
            <a:r>
              <a:rPr lang="en-US" dirty="0" smtClean="0"/>
              <a:t>Briefly describe the list of typical patterns used</a:t>
            </a:r>
            <a:r>
              <a:rPr lang="en-US" baseline="0" dirty="0" smtClean="0"/>
              <a:t> in companies. </a:t>
            </a:r>
            <a:endParaRPr lang="en-US" dirty="0" smtClean="0"/>
          </a:p>
          <a:p>
            <a:endParaRPr lang="en-US" dirty="0" smtClean="0"/>
          </a:p>
          <a:p>
            <a:r>
              <a:rPr lang="en-US" b="1" dirty="0" smtClean="0"/>
              <a:t>TIME </a:t>
            </a:r>
          </a:p>
          <a:p>
            <a:r>
              <a:rPr lang="en-US" dirty="0" smtClean="0"/>
              <a:t>3 min</a:t>
            </a:r>
          </a:p>
        </p:txBody>
      </p:sp>
      <p:sp>
        <p:nvSpPr>
          <p:cNvPr id="4" name="Slide Number Placeholder 3"/>
          <p:cNvSpPr>
            <a:spLocks noGrp="1"/>
          </p:cNvSpPr>
          <p:nvPr>
            <p:ph type="sldNum" sz="quarter" idx="10"/>
          </p:nvPr>
        </p:nvSpPr>
        <p:spPr/>
        <p:txBody>
          <a:bodyPr/>
          <a:lstStyle/>
          <a:p>
            <a:fld id="{961E29FC-A785-1D40-BBA7-278D4149D253}" type="slidenum">
              <a:rPr lang="en-US" smtClean="0"/>
              <a:pPr/>
              <a:t>8</a:t>
            </a:fld>
            <a:endParaRPr lang="en-US"/>
          </a:p>
        </p:txBody>
      </p:sp>
    </p:spTree>
    <p:extLst>
      <p:ext uri="{BB962C8B-B14F-4D97-AF65-F5344CB8AC3E}">
        <p14:creationId xmlns:p14="http://schemas.microsoft.com/office/powerpoint/2010/main" xmlns="" val="392812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9</a:t>
            </a:fld>
            <a:endParaRPr lang="en-US"/>
          </a:p>
        </p:txBody>
      </p:sp>
    </p:spTree>
    <p:extLst>
      <p:ext uri="{BB962C8B-B14F-4D97-AF65-F5344CB8AC3E}">
        <p14:creationId xmlns:p14="http://schemas.microsoft.com/office/powerpoint/2010/main" xmlns="" val="2086142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mailto:request@backbase.com" TargetMode="External"/><Relationship Id="rId2" Type="http://schemas.openxmlformats.org/officeDocument/2006/relationships/hyperlink" Target="http://www.backbase.com"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B Device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10160" y="-1510"/>
            <a:ext cx="9154160" cy="6886893"/>
          </a:xfrm>
          <a:prstGeom prst="rect">
            <a:avLst/>
          </a:prstGeom>
        </p:spPr>
      </p:pic>
      <p:sp>
        <p:nvSpPr>
          <p:cNvPr id="2" name="Rectangle 1"/>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1058549" y="2474754"/>
            <a:ext cx="7161329" cy="4228528"/>
          </a:xfrm>
          <a:prstGeom prst="rect">
            <a:avLst/>
          </a:prstGeom>
          <a:effectLst>
            <a:outerShdw blurRad="50800" dist="38100" dir="5400000" algn="t" rotWithShape="0">
              <a:prstClr val="black">
                <a:alpha val="40000"/>
              </a:prstClr>
            </a:outerShdw>
          </a:effectLst>
        </p:spPr>
      </p:pic>
      <p:pic>
        <p:nvPicPr>
          <p:cNvPr id="10" name="Picture 9"/>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Tree>
    <p:extLst>
      <p:ext uri="{BB962C8B-B14F-4D97-AF65-F5344CB8AC3E}">
        <p14:creationId xmlns:p14="http://schemas.microsoft.com/office/powerpoint/2010/main" xmlns="" val="223449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Blank slide title</a:t>
            </a:r>
            <a:endParaRPr lang="en-US" dirty="0"/>
          </a:p>
        </p:txBody>
      </p:sp>
      <p:sp>
        <p:nvSpPr>
          <p:cNvPr id="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69657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Cont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Full Width Content slide title</a:t>
            </a:r>
            <a:endParaRPr lang="en-US" dirty="0"/>
          </a:p>
        </p:txBody>
      </p:sp>
      <p:sp>
        <p:nvSpPr>
          <p:cNvPr id="5" name="Content Placeholder 4"/>
          <p:cNvSpPr>
            <a:spLocks noGrp="1"/>
          </p:cNvSpPr>
          <p:nvPr>
            <p:ph sz="quarter" idx="14"/>
          </p:nvPr>
        </p:nvSpPr>
        <p:spPr>
          <a:xfrm>
            <a:off x="357188" y="1120775"/>
            <a:ext cx="8439150" cy="5387975"/>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2497115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Content + Subtitle / Statem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Subtitle / Statement slide title</a:t>
            </a:r>
            <a:endParaRPr lang="en-US" dirty="0"/>
          </a:p>
        </p:txBody>
      </p:sp>
      <p:sp>
        <p:nvSpPr>
          <p:cNvPr id="5" name="Content Placeholder 4"/>
          <p:cNvSpPr>
            <a:spLocks noGrp="1"/>
          </p:cNvSpPr>
          <p:nvPr>
            <p:ph sz="quarter" idx="14"/>
          </p:nvPr>
        </p:nvSpPr>
        <p:spPr>
          <a:xfrm>
            <a:off x="357188" y="1988840"/>
            <a:ext cx="8439150" cy="4519910"/>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3" name="Text Placeholder 2"/>
          <p:cNvSpPr>
            <a:spLocks noGrp="1"/>
          </p:cNvSpPr>
          <p:nvPr>
            <p:ph type="body" sz="quarter" idx="15" hasCustomPrompt="1"/>
          </p:nvPr>
        </p:nvSpPr>
        <p:spPr>
          <a:xfrm>
            <a:off x="357188" y="1038225"/>
            <a:ext cx="8439150" cy="662583"/>
          </a:xfrm>
          <a:prstGeom prst="rect">
            <a:avLst/>
          </a:prstGeom>
        </p:spPr>
        <p:txBody>
          <a:bodyPr vert="horz"/>
          <a:lstStyle>
            <a:lvl1pPr marL="0" indent="0" algn="ctr">
              <a:buNone/>
              <a:defRPr baseline="0">
                <a:solidFill>
                  <a:schemeClr val="tx1">
                    <a:lumMod val="90000"/>
                    <a:lumOff val="10000"/>
                  </a:schemeClr>
                </a:solidFill>
                <a:latin typeface="Roboto Light"/>
                <a:cs typeface="Roboto Light"/>
              </a:defRPr>
            </a:lvl1pPr>
          </a:lstStyle>
          <a:p>
            <a:pPr lvl="0"/>
            <a:r>
              <a:rPr lang="en-US" dirty="0" smtClean="0"/>
              <a:t>Click to add a subtitle or statement</a:t>
            </a:r>
            <a:endParaRPr lang="en-US" dirty="0"/>
          </a:p>
        </p:txBody>
      </p:sp>
    </p:spTree>
    <p:extLst>
      <p:ext uri="{BB962C8B-B14F-4D97-AF65-F5344CB8AC3E}">
        <p14:creationId xmlns:p14="http://schemas.microsoft.com/office/powerpoint/2010/main" xmlns="" val="96411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ion of an image">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Slide title</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1" name="Text Placeholder 14"/>
          <p:cNvSpPr>
            <a:spLocks noGrp="1"/>
          </p:cNvSpPr>
          <p:nvPr>
            <p:ph type="body" sz="quarter" idx="14"/>
          </p:nvPr>
        </p:nvSpPr>
        <p:spPr>
          <a:xfrm>
            <a:off x="346538" y="5445224"/>
            <a:ext cx="8449799" cy="106511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endParaRPr lang="en-US" dirty="0"/>
          </a:p>
        </p:txBody>
      </p:sp>
      <p:sp>
        <p:nvSpPr>
          <p:cNvPr id="12" name="Picture Placeholder 10"/>
          <p:cNvSpPr>
            <a:spLocks noGrp="1"/>
          </p:cNvSpPr>
          <p:nvPr>
            <p:ph type="pic" sz="quarter" idx="11"/>
          </p:nvPr>
        </p:nvSpPr>
        <p:spPr>
          <a:xfrm>
            <a:off x="331866" y="1111250"/>
            <a:ext cx="8464471" cy="4045942"/>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Tree>
    <p:extLst>
      <p:ext uri="{BB962C8B-B14F-4D97-AF65-F5344CB8AC3E}">
        <p14:creationId xmlns:p14="http://schemas.microsoft.com/office/powerpoint/2010/main" xmlns="" val="196961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flexibl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2 columns slide title</a:t>
            </a:r>
            <a:endParaRPr lang="en-US" dirty="0"/>
          </a:p>
        </p:txBody>
      </p:sp>
      <p:sp>
        <p:nvSpPr>
          <p:cNvPr id="15" name="Text Placeholder 14"/>
          <p:cNvSpPr>
            <a:spLocks noGrp="1"/>
          </p:cNvSpPr>
          <p:nvPr>
            <p:ph type="body" sz="quarter" idx="14" hasCustomPrompt="1"/>
          </p:nvPr>
        </p:nvSpPr>
        <p:spPr>
          <a:xfrm>
            <a:off x="5805663" y="1109663"/>
            <a:ext cx="2990675" cy="5399087"/>
          </a:xfrm>
          <a:prstGeom prst="rect">
            <a:avLst/>
          </a:prstGeom>
        </p:spPr>
        <p:txBody>
          <a:bodyPr vert="horz"/>
          <a:lstStyle>
            <a:lvl1pPr marL="0" indent="0">
              <a:buNone/>
              <a:defRPr sz="20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17" name="Content Placeholder 16"/>
          <p:cNvSpPr>
            <a:spLocks noGrp="1"/>
          </p:cNvSpPr>
          <p:nvPr>
            <p:ph sz="quarter" idx="15" hasCustomPrompt="1"/>
          </p:nvPr>
        </p:nvSpPr>
        <p:spPr>
          <a:xfrm>
            <a:off x="357188" y="1109664"/>
            <a:ext cx="5016426" cy="5399086"/>
          </a:xfrm>
          <a:prstGeom prst="rect">
            <a:avLst/>
          </a:prstGeom>
        </p:spPr>
        <p:txBody>
          <a:bodyPr vert="horz"/>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content</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2818243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Cases">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760426"/>
            <a:ext cx="9150350"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Customer Case Slide Title</a:t>
            </a:r>
            <a:endParaRPr lang="en-US" dirty="0"/>
          </a:p>
        </p:txBody>
      </p:sp>
      <p:sp>
        <p:nvSpPr>
          <p:cNvPr id="14"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7182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ign Showcase (Full height imag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1" y="760426"/>
            <a:ext cx="5796136"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2" name="Rectangle 1"/>
          <p:cNvSpPr/>
          <p:nvPr userDrawn="1"/>
        </p:nvSpPr>
        <p:spPr>
          <a:xfrm>
            <a:off x="5796137" y="650240"/>
            <a:ext cx="3347863" cy="6207760"/>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sp>
        <p:nvSpPr>
          <p:cNvPr id="12" name="Text Placeholder 14"/>
          <p:cNvSpPr>
            <a:spLocks noGrp="1"/>
          </p:cNvSpPr>
          <p:nvPr>
            <p:ph type="body" sz="quarter" idx="14" hasCustomPrompt="1"/>
          </p:nvPr>
        </p:nvSpPr>
        <p:spPr>
          <a:xfrm>
            <a:off x="6156176" y="1109663"/>
            <a:ext cx="2640162" cy="5399087"/>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1598322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top)">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2214384" y="2708553"/>
            <a:ext cx="4649738" cy="4068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109663"/>
            <a:ext cx="8618160" cy="138323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p>
        </p:txBody>
      </p:sp>
      <p:sp>
        <p:nvSpPr>
          <p:cNvPr id="11" name="Picture Placeholder 10"/>
          <p:cNvSpPr>
            <a:spLocks noGrp="1"/>
          </p:cNvSpPr>
          <p:nvPr>
            <p:ph type="pic" sz="quarter" idx="11"/>
          </p:nvPr>
        </p:nvSpPr>
        <p:spPr>
          <a:xfrm>
            <a:off x="2411760" y="2924944"/>
            <a:ext cx="4248471" cy="237626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841408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righ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357188" y="2819202"/>
            <a:ext cx="4558109" cy="398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5724128"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5724128"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23" name="Picture Placeholder 10"/>
          <p:cNvSpPr>
            <a:spLocks noGrp="1"/>
          </p:cNvSpPr>
          <p:nvPr>
            <p:ph type="pic" sz="quarter" idx="11"/>
          </p:nvPr>
        </p:nvSpPr>
        <p:spPr>
          <a:xfrm>
            <a:off x="561773"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1225095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lef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4249599" y="2819202"/>
            <a:ext cx="4558109" cy="398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271840"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11" name="Picture Placeholder 10"/>
          <p:cNvSpPr>
            <a:spLocks noGrp="1"/>
          </p:cNvSpPr>
          <p:nvPr>
            <p:ph type="pic" sz="quarter" idx="11"/>
          </p:nvPr>
        </p:nvSpPr>
        <p:spPr>
          <a:xfrm>
            <a:off x="4427984"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333531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No Brand Devic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0" y="-1510"/>
            <a:ext cx="9154160" cy="6886893"/>
          </a:xfrm>
          <a:prstGeom prst="rect">
            <a:avLst/>
          </a:prstGeom>
        </p:spPr>
      </p:pic>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6"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pic>
        <p:nvPicPr>
          <p:cNvPr id="20" name="Picture 19"/>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1058550" y="2474754"/>
            <a:ext cx="7161327" cy="422852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910778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alyst Slid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Analyst Slide Title</a:t>
            </a:r>
            <a:endParaRPr lang="en-US" dirty="0"/>
          </a:p>
        </p:txBody>
      </p:sp>
      <p:sp>
        <p:nvSpPr>
          <p:cNvPr id="11" name="Picture Placeholder 10"/>
          <p:cNvSpPr>
            <a:spLocks noGrp="1"/>
          </p:cNvSpPr>
          <p:nvPr>
            <p:ph type="pic" sz="quarter" idx="11" hasCustomPrompt="1"/>
          </p:nvPr>
        </p:nvSpPr>
        <p:spPr>
          <a:xfrm>
            <a:off x="357188" y="1109662"/>
            <a:ext cx="1875023" cy="1167209"/>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r>
              <a:rPr lang="en-US" dirty="0" smtClean="0"/>
              <a:t>Click to add Analyst’s logo</a:t>
            </a:r>
            <a:endParaRPr lang="en-US" dirty="0"/>
          </a:p>
        </p:txBody>
      </p:sp>
      <p:sp>
        <p:nvSpPr>
          <p:cNvPr id="15" name="Text Placeholder 14"/>
          <p:cNvSpPr>
            <a:spLocks noGrp="1"/>
          </p:cNvSpPr>
          <p:nvPr>
            <p:ph type="body" sz="quarter" idx="14" hasCustomPrompt="1"/>
          </p:nvPr>
        </p:nvSpPr>
        <p:spPr>
          <a:xfrm>
            <a:off x="2483769" y="1109664"/>
            <a:ext cx="6312570" cy="1167208"/>
          </a:xfrm>
          <a:prstGeom prst="rect">
            <a:avLst/>
          </a:prstGeom>
        </p:spPr>
        <p:txBody>
          <a:bodyPr vert="horz"/>
          <a:lstStyle>
            <a:lvl1pPr marL="0" indent="0">
              <a:buNone/>
              <a:defRPr sz="2000" baseline="0">
                <a:solidFill>
                  <a:schemeClr val="tx1"/>
                </a:solidFill>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some information about the analyst or the report</a:t>
            </a:r>
            <a:endParaRPr lang="en-US" dirty="0"/>
          </a:p>
        </p:txBody>
      </p:sp>
      <p:sp>
        <p:nvSpPr>
          <p:cNvPr id="17" name="Content Placeholder 16"/>
          <p:cNvSpPr>
            <a:spLocks noGrp="1"/>
          </p:cNvSpPr>
          <p:nvPr>
            <p:ph sz="quarter" idx="15" hasCustomPrompt="1"/>
          </p:nvPr>
        </p:nvSpPr>
        <p:spPr>
          <a:xfrm>
            <a:off x="4644008" y="2492896"/>
            <a:ext cx="4152330"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sp>
        <p:nvSpPr>
          <p:cNvPr id="1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21" name="Content Placeholder 16"/>
          <p:cNvSpPr>
            <a:spLocks noGrp="1"/>
          </p:cNvSpPr>
          <p:nvPr>
            <p:ph sz="quarter" idx="16" hasCustomPrompt="1"/>
          </p:nvPr>
        </p:nvSpPr>
        <p:spPr>
          <a:xfrm>
            <a:off x="365760" y="2492896"/>
            <a:ext cx="4062224"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pic>
        <p:nvPicPr>
          <p:cNvPr id="12" name="Picture 1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3425557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 Workshop - Devic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 Workshop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2123728" y="1737520"/>
            <a:ext cx="5143067" cy="4499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Picture Placeholder 10"/>
          <p:cNvSpPr>
            <a:spLocks noGrp="1"/>
          </p:cNvSpPr>
          <p:nvPr>
            <p:ph type="pic" sz="quarter" idx="11"/>
          </p:nvPr>
        </p:nvSpPr>
        <p:spPr>
          <a:xfrm>
            <a:off x="2321105" y="1958360"/>
            <a:ext cx="4699226" cy="2628381"/>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93068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grpSp>
        <p:nvGrpSpPr>
          <p:cNvPr id="16" name="Group 15"/>
          <p:cNvGrpSpPr/>
          <p:nvPr userDrawn="1"/>
        </p:nvGrpSpPr>
        <p:grpSpPr>
          <a:xfrm>
            <a:off x="7889196" y="755227"/>
            <a:ext cx="907142" cy="1075328"/>
            <a:chOff x="5899666" y="1737520"/>
            <a:chExt cx="907142" cy="1075328"/>
          </a:xfrm>
        </p:grpSpPr>
        <p:sp>
          <p:nvSpPr>
            <p:cNvPr id="17"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descr="eye-icon.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70546" y="2087134"/>
              <a:ext cx="574806" cy="307521"/>
            </a:xfrm>
            <a:prstGeom prst="rect">
              <a:avLst/>
            </a:prstGeom>
          </p:spPr>
        </p:pic>
      </p:grpSp>
    </p:spTree>
    <p:extLst>
      <p:ext uri="{BB962C8B-B14F-4D97-AF65-F5344CB8AC3E}">
        <p14:creationId xmlns:p14="http://schemas.microsoft.com/office/powerpoint/2010/main" xmlns="" val="3718254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orkshop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Workshop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grpSp>
        <p:nvGrpSpPr>
          <p:cNvPr id="9" name="Group 8"/>
          <p:cNvGrpSpPr/>
          <p:nvPr userDrawn="1"/>
        </p:nvGrpSpPr>
        <p:grpSpPr>
          <a:xfrm>
            <a:off x="7889196" y="755227"/>
            <a:ext cx="907142" cy="107532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workshop.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115536" y="1967632"/>
              <a:ext cx="504944" cy="504944"/>
            </a:xfrm>
            <a:prstGeom prst="rect">
              <a:avLst/>
            </a:prstGeom>
          </p:spPr>
        </p:pic>
      </p:grpSp>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spTree>
    <p:extLst>
      <p:ext uri="{BB962C8B-B14F-4D97-AF65-F5344CB8AC3E}">
        <p14:creationId xmlns:p14="http://schemas.microsoft.com/office/powerpoint/2010/main" xmlns="" val="2248950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3" name="TextBox 2"/>
          <p:cNvSpPr txBox="1"/>
          <p:nvPr userDrawn="1"/>
        </p:nvSpPr>
        <p:spPr>
          <a:xfrm>
            <a:off x="3378344" y="1927880"/>
            <a:ext cx="2496597" cy="1200329"/>
          </a:xfrm>
          <a:prstGeom prst="rect">
            <a:avLst/>
          </a:prstGeom>
          <a:noFill/>
        </p:spPr>
        <p:txBody>
          <a:bodyPr wrap="none" rtlCol="0">
            <a:spAutoFit/>
          </a:bodyPr>
          <a:lstStyle/>
          <a:p>
            <a:r>
              <a:rPr lang="en-US" sz="7200" dirty="0" smtClean="0">
                <a:solidFill>
                  <a:schemeClr val="tx2">
                    <a:lumMod val="10000"/>
                    <a:lumOff val="90000"/>
                  </a:schemeClr>
                </a:solidFill>
                <a:latin typeface="Roboto Light"/>
                <a:cs typeface="Roboto Light"/>
              </a:rPr>
              <a:t>Break</a:t>
            </a:r>
            <a:endParaRPr lang="en-US" sz="7200" dirty="0">
              <a:solidFill>
                <a:schemeClr val="tx2">
                  <a:lumMod val="10000"/>
                  <a:lumOff val="90000"/>
                </a:schemeClr>
              </a:solidFill>
              <a:latin typeface="Roboto Light"/>
              <a:cs typeface="Roboto Light"/>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1443930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Next Steps?</a:t>
            </a:r>
            <a:endParaRPr lang="en-US" sz="7200" dirty="0">
              <a:solidFill>
                <a:schemeClr val="tx2">
                  <a:lumMod val="10000"/>
                  <a:lumOff val="90000"/>
                </a:schemeClr>
              </a:solidFill>
              <a:latin typeface="Roboto Light"/>
              <a:cs typeface="Roboto Light"/>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488834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547788" y="5652060"/>
            <a:ext cx="3480118" cy="800219"/>
          </a:xfrm>
          <a:prstGeom prst="rect">
            <a:avLst/>
          </a:prstGeom>
          <a:noFill/>
        </p:spPr>
        <p:txBody>
          <a:bodyPr wrap="none" rtlCol="0">
            <a:spAutoFit/>
          </a:bodyPr>
          <a:lstStyle/>
          <a:p>
            <a:pPr algn="ctr"/>
            <a:r>
              <a:rPr lang="en-US" sz="2300" dirty="0" smtClean="0">
                <a:solidFill>
                  <a:schemeClr val="tx1">
                    <a:lumMod val="50000"/>
                    <a:lumOff val="50000"/>
                  </a:schemeClr>
                </a:solidFill>
                <a:latin typeface="Roboto Light"/>
                <a:cs typeface="Roboto Light"/>
                <a:hlinkClick r:id="rId2"/>
              </a:rPr>
              <a:t>www.backbase.com</a:t>
            </a:r>
            <a:endParaRPr lang="en-US" sz="2300" dirty="0">
              <a:solidFill>
                <a:schemeClr val="tx1">
                  <a:lumMod val="50000"/>
                  <a:lumOff val="50000"/>
                </a:schemeClr>
              </a:solidFill>
              <a:latin typeface="Roboto Light"/>
              <a:cs typeface="Roboto Light"/>
            </a:endParaRPr>
          </a:p>
          <a:p>
            <a:r>
              <a:rPr lang="en-US" sz="2300" dirty="0" smtClean="0">
                <a:solidFill>
                  <a:schemeClr val="tx1">
                    <a:lumMod val="50000"/>
                    <a:lumOff val="50000"/>
                  </a:schemeClr>
                </a:solidFill>
                <a:latin typeface="Roboto Light"/>
                <a:cs typeface="Roboto Light"/>
                <a:hlinkClick r:id="rId3"/>
              </a:rPr>
              <a:t>sales-eu@backbase.com</a:t>
            </a:r>
            <a:r>
              <a:rPr lang="en-US" sz="2300" dirty="0" smtClean="0">
                <a:solidFill>
                  <a:schemeClr val="tx1">
                    <a:lumMod val="50000"/>
                    <a:lumOff val="50000"/>
                  </a:schemeClr>
                </a:solidFill>
                <a:latin typeface="Roboto Light"/>
                <a:cs typeface="Roboto Light"/>
              </a:rPr>
              <a:t> </a:t>
            </a:r>
            <a:endParaRPr lang="en-US" sz="2300" dirty="0">
              <a:solidFill>
                <a:schemeClr val="tx1">
                  <a:lumMod val="50000"/>
                  <a:lumOff val="50000"/>
                </a:schemeClr>
              </a:solidFill>
              <a:latin typeface="Roboto Light"/>
              <a:cs typeface="Roboto Light"/>
            </a:endParaRPr>
          </a:p>
        </p:txBody>
      </p:sp>
      <p:sp>
        <p:nvSpPr>
          <p:cNvPr id="7" name="TextBox 6"/>
          <p:cNvSpPr txBox="1"/>
          <p:nvPr userDrawn="1"/>
        </p:nvSpPr>
        <p:spPr>
          <a:xfrm>
            <a:off x="4770440" y="5652060"/>
            <a:ext cx="4047421" cy="800219"/>
          </a:xfrm>
          <a:prstGeom prst="rect">
            <a:avLst/>
          </a:prstGeom>
          <a:noFill/>
        </p:spPr>
        <p:txBody>
          <a:bodyPr wrap="none" rtlCol="0">
            <a:spAutoFit/>
          </a:bodyPr>
          <a:lstStyle/>
          <a:p>
            <a:pPr algn="ctr"/>
            <a:r>
              <a:rPr lang="en-US" sz="2300" b="0" dirty="0" smtClean="0">
                <a:solidFill>
                  <a:schemeClr val="tx1">
                    <a:lumMod val="50000"/>
                    <a:lumOff val="50000"/>
                  </a:schemeClr>
                </a:solidFill>
                <a:latin typeface="Roboto Regular"/>
                <a:cs typeface="Roboto Regular"/>
              </a:rPr>
              <a:t>New </a:t>
            </a:r>
            <a:r>
              <a:rPr lang="en-US" sz="2300" b="0" dirty="0" smtClean="0">
                <a:solidFill>
                  <a:srgbClr val="9E9088"/>
                </a:solidFill>
                <a:latin typeface="Roboto Regular"/>
                <a:cs typeface="Roboto Regular"/>
              </a:rPr>
              <a:t>York:</a:t>
            </a:r>
            <a:r>
              <a:rPr lang="en-US" sz="2300" b="0" dirty="0" smtClean="0">
                <a:solidFill>
                  <a:schemeClr val="tx1">
                    <a:lumMod val="50000"/>
                    <a:lumOff val="50000"/>
                  </a:schemeClr>
                </a:solidFill>
                <a:latin typeface="Roboto Regular"/>
                <a:cs typeface="Roboto Regular"/>
              </a:rPr>
              <a:t> </a:t>
            </a:r>
            <a:r>
              <a:rPr lang="en-US" sz="2300" dirty="0" smtClean="0">
                <a:solidFill>
                  <a:schemeClr val="tx1">
                    <a:lumMod val="50000"/>
                    <a:lumOff val="50000"/>
                  </a:schemeClr>
                </a:solidFill>
                <a:latin typeface="Roboto Light"/>
                <a:cs typeface="Roboto Light"/>
              </a:rPr>
              <a:t>+1 646 478 7538</a:t>
            </a:r>
          </a:p>
          <a:p>
            <a:pPr algn="ctr"/>
            <a:r>
              <a:rPr lang="en-US" sz="2300" b="0" dirty="0" smtClean="0">
                <a:solidFill>
                  <a:schemeClr val="tx1">
                    <a:lumMod val="50000"/>
                    <a:lumOff val="50000"/>
                  </a:schemeClr>
                </a:solidFill>
                <a:latin typeface="Roboto Regular"/>
                <a:cs typeface="Roboto Regular"/>
              </a:rPr>
              <a:t>Amsterdam: </a:t>
            </a:r>
            <a:r>
              <a:rPr lang="en-US" sz="2300" dirty="0" smtClean="0">
                <a:solidFill>
                  <a:schemeClr val="tx1">
                    <a:lumMod val="50000"/>
                    <a:lumOff val="50000"/>
                  </a:schemeClr>
                </a:solidFill>
                <a:latin typeface="Roboto Light"/>
                <a:cs typeface="Roboto Light"/>
              </a:rPr>
              <a:t>+31 20 465 8888</a:t>
            </a:r>
            <a:endParaRPr lang="en-US" sz="2300" dirty="0">
              <a:solidFill>
                <a:schemeClr val="tx1">
                  <a:lumMod val="50000"/>
                  <a:lumOff val="50000"/>
                </a:schemeClr>
              </a:solidFill>
              <a:latin typeface="Roboto Light"/>
              <a:cs typeface="Roboto Light"/>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2" name="TextBox 11"/>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Thank you!</a:t>
            </a:r>
            <a:endParaRPr lang="en-US" sz="7200" dirty="0">
              <a:solidFill>
                <a:schemeClr val="tx2">
                  <a:lumMod val="10000"/>
                  <a:lumOff val="90000"/>
                </a:schemeClr>
              </a:solidFill>
              <a:latin typeface="Roboto Light"/>
              <a:cs typeface="Roboto Light"/>
            </a:endParaRPr>
          </a:p>
        </p:txBody>
      </p:sp>
      <p:sp>
        <p:nvSpPr>
          <p:cNvPr id="4" name="Text Placeholder 3"/>
          <p:cNvSpPr>
            <a:spLocks noGrp="1"/>
          </p:cNvSpPr>
          <p:nvPr>
            <p:ph type="body" sz="quarter" idx="10" hasCustomPrompt="1"/>
          </p:nvPr>
        </p:nvSpPr>
        <p:spPr>
          <a:xfrm>
            <a:off x="357188" y="3178175"/>
            <a:ext cx="8461375" cy="826889"/>
          </a:xfrm>
          <a:prstGeom prst="rect">
            <a:avLst/>
          </a:prstGeom>
        </p:spPr>
        <p:txBody>
          <a:bodyPr vert="horz"/>
          <a:lstStyle>
            <a:lvl1pPr marL="0" indent="0" algn="ctr">
              <a:buNone/>
              <a:defRPr sz="2000" baseline="0">
                <a:solidFill>
                  <a:schemeClr val="tx1">
                    <a:lumMod val="50000"/>
                    <a:lumOff val="50000"/>
                  </a:schemeClr>
                </a:solidFill>
                <a:latin typeface="Roboto Light"/>
                <a:cs typeface="Roboto Light"/>
              </a:defRPr>
            </a:lvl1pPr>
          </a:lstStyle>
          <a:p>
            <a:pPr lvl="0"/>
            <a:r>
              <a:rPr lang="en-US" dirty="0" smtClean="0"/>
              <a:t>Author Name (Optional)</a:t>
            </a:r>
          </a:p>
          <a:p>
            <a:pPr lvl="0"/>
            <a:r>
              <a:rPr lang="en-US" dirty="0" err="1" smtClean="0"/>
              <a:t>author@backbase.com</a:t>
            </a:r>
            <a:endParaRPr lang="en-US" dirty="0"/>
          </a:p>
        </p:txBody>
      </p:sp>
    </p:spTree>
    <p:extLst>
      <p:ext uri="{BB962C8B-B14F-4D97-AF65-F5344CB8AC3E}">
        <p14:creationId xmlns:p14="http://schemas.microsoft.com/office/powerpoint/2010/main" xmlns="" val="219934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No Devi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0" y="-1510"/>
            <a:ext cx="9154160" cy="6886893"/>
          </a:xfrm>
          <a:prstGeom prst="rect">
            <a:avLst/>
          </a:prstGeom>
        </p:spPr>
      </p:pic>
      <p:sp>
        <p:nvSpPr>
          <p:cNvPr id="8" name="Rectangle 7"/>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1"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xmlns="" val="348893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No Devices) - Custom Picture">
    <p:spTree>
      <p:nvGrpSpPr>
        <p:cNvPr id="1" name=""/>
        <p:cNvGrpSpPr/>
        <p:nvPr/>
      </p:nvGrpSpPr>
      <p:grpSpPr>
        <a:xfrm>
          <a:off x="0" y="0"/>
          <a:ext cx="0" cy="0"/>
          <a:chOff x="0" y="0"/>
          <a:chExt cx="0" cy="0"/>
        </a:xfrm>
      </p:grpSpPr>
      <p:sp>
        <p:nvSpPr>
          <p:cNvPr id="8" name="Picture Placeholder 10"/>
          <p:cNvSpPr>
            <a:spLocks noGrp="1"/>
          </p:cNvSpPr>
          <p:nvPr>
            <p:ph type="pic" sz="quarter" idx="12"/>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
        <p:nvSpPr>
          <p:cNvPr id="13"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5"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p14="http://schemas.microsoft.com/office/powerpoint/2010/main" xmlns="" val="3369295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ives / Agenda">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Objectives Slide Title</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14" name="Text Placeholder 13"/>
          <p:cNvSpPr>
            <a:spLocks noGrp="1"/>
          </p:cNvSpPr>
          <p:nvPr>
            <p:ph type="body" sz="quarter" idx="14"/>
          </p:nvPr>
        </p:nvSpPr>
        <p:spPr>
          <a:xfrm>
            <a:off x="539552" y="1109664"/>
            <a:ext cx="8350448" cy="5400674"/>
          </a:xfrm>
          <a:prstGeom prst="rect">
            <a:avLst/>
          </a:prstGeom>
        </p:spPr>
        <p:txBody>
          <a:bodyPr vert="horz"/>
          <a:lstStyle>
            <a:lvl1pPr marL="514350" indent="-514350">
              <a:buFont typeface="+mj-lt"/>
              <a:buAutoNum type="arabicPeriod"/>
              <a:defRPr sz="4000">
                <a:solidFill>
                  <a:schemeClr val="tx1">
                    <a:lumMod val="10000"/>
                    <a:lumOff val="90000"/>
                  </a:schemeClr>
                </a:solidFill>
                <a:latin typeface="Roboto Thin"/>
                <a:cs typeface="Roboto Thin"/>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smtClean="0"/>
          </a:p>
          <a:p>
            <a:pPr lvl="0"/>
            <a:r>
              <a:rPr lang="en-US" dirty="0" smtClean="0"/>
              <a:t>Item first</a:t>
            </a:r>
          </a:p>
          <a:p>
            <a:pPr lvl="0"/>
            <a:r>
              <a:rPr lang="en-US" dirty="0" smtClean="0"/>
              <a:t>Item second</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31867" y="295648"/>
            <a:ext cx="1886156" cy="155076"/>
          </a:xfrm>
          <a:prstGeom prst="rect">
            <a:avLst/>
          </a:prstGeom>
        </p:spPr>
      </p:pic>
    </p:spTree>
    <p:extLst>
      <p:ext uri="{BB962C8B-B14F-4D97-AF65-F5344CB8AC3E}">
        <p14:creationId xmlns:p14="http://schemas.microsoft.com/office/powerpoint/2010/main" xmlns="" val="330243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 Picture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xmlns="" val="0"/>
              </a:ext>
            </a:extLst>
          </a:blip>
          <a:srcRect l="5497" t="-22" r="5786"/>
          <a:stretch/>
        </p:blipFill>
        <p:spPr>
          <a:xfrm>
            <a:off x="0" y="-1510"/>
            <a:ext cx="9154160" cy="6886893"/>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8" name="Rectangle 7"/>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11" name="Picture 10" descr="Untitled-1.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24788" y="287861"/>
            <a:ext cx="1870948" cy="153826"/>
          </a:xfrm>
          <a:prstGeom prst="rect">
            <a:avLst/>
          </a:prstGeom>
        </p:spPr>
      </p:pic>
      <p:sp>
        <p:nvSpPr>
          <p:cNvPr id="14"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5"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xmlns="" val="99558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 Picture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r="16583"/>
          <a:stretch/>
        </p:blipFill>
        <p:spPr>
          <a:xfrm>
            <a:off x="-26800" y="-28454"/>
            <a:ext cx="9191120" cy="6886454"/>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8" name="Picture 7" descr="Untitled-1.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24788" y="287861"/>
            <a:ext cx="1870948" cy="153826"/>
          </a:xfrm>
          <a:prstGeom prst="rect">
            <a:avLst/>
          </a:prstGeom>
        </p:spPr>
      </p:pic>
      <p:sp>
        <p:nvSpPr>
          <p:cNvPr id="9"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0"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xmlns="" val="281319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 Picture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xmlns="" val="0"/>
              </a:ext>
            </a:extLst>
          </a:blip>
          <a:srcRect l="5155" t="6793" r="12357" b="124"/>
          <a:stretch/>
        </p:blipFill>
        <p:spPr>
          <a:xfrm>
            <a:off x="0" y="0"/>
            <a:ext cx="9144000" cy="6885384"/>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pic>
        <p:nvPicPr>
          <p:cNvPr id="6" name="Picture 5" descr="Untitled-1.png"/>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24788" y="287861"/>
            <a:ext cx="1870948" cy="153826"/>
          </a:xfrm>
          <a:prstGeom prst="rect">
            <a:avLst/>
          </a:prstGeom>
        </p:spPr>
      </p:pic>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8"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9"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p14="http://schemas.microsoft.com/office/powerpoint/2010/main" xmlns="" val="99558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 Custom Pictur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2"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25000"/>
                    <a:lumOff val="75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xmlns="" val="11836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8"/>
          <a:stretch>
            <a:fillRect/>
          </a:stretch>
        </p:blipFill>
        <p:spPr>
          <a:xfrm>
            <a:off x="3797300" y="3340100"/>
            <a:ext cx="1536700" cy="177800"/>
          </a:xfrm>
          <a:prstGeom prst="rect">
            <a:avLst/>
          </a:prstGeom>
        </p:spPr>
      </p:pic>
      <p:sp>
        <p:nvSpPr>
          <p:cNvPr id="5"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p14="http://schemas.microsoft.com/office/powerpoint/2010/main" xmlns="" val="967417408"/>
      </p:ext>
    </p:extLst>
  </p:cSld>
  <p:clrMap bg1="lt1" tx1="dk1" bg2="lt2" tx2="dk2" accent1="accent1" accent2="accent2" accent3="accent3" accent4="accent4" accent5="accent5" accent6="accent6" hlink="hlink" folHlink="folHlink"/>
  <p:sldLayoutIdLst>
    <p:sldLayoutId id="2147483701" r:id="rId1"/>
    <p:sldLayoutId id="2147483710" r:id="rId2"/>
    <p:sldLayoutId id="2147483711" r:id="rId3"/>
    <p:sldLayoutId id="2147483722" r:id="rId4"/>
    <p:sldLayoutId id="2147483702" r:id="rId5"/>
    <p:sldLayoutId id="2147483724" r:id="rId6"/>
    <p:sldLayoutId id="2147483723" r:id="rId7"/>
    <p:sldLayoutId id="2147483725" r:id="rId8"/>
    <p:sldLayoutId id="2147483703" r:id="rId9"/>
    <p:sldLayoutId id="2147483676" r:id="rId10"/>
    <p:sldLayoutId id="2147483652" r:id="rId11"/>
    <p:sldLayoutId id="2147483726" r:id="rId12"/>
    <p:sldLayoutId id="2147483727" r:id="rId13"/>
    <p:sldLayoutId id="2147483700" r:id="rId14"/>
    <p:sldLayoutId id="2147483705" r:id="rId15"/>
    <p:sldLayoutId id="2147483708" r:id="rId16"/>
    <p:sldLayoutId id="2147483714" r:id="rId17"/>
    <p:sldLayoutId id="2147483712" r:id="rId18"/>
    <p:sldLayoutId id="2147483713" r:id="rId19"/>
    <p:sldLayoutId id="2147483707" r:id="rId20"/>
    <p:sldLayoutId id="2147483719" r:id="rId21"/>
    <p:sldLayoutId id="2147483721" r:id="rId22"/>
    <p:sldLayoutId id="2147483720" r:id="rId23"/>
    <p:sldLayoutId id="2147483715" r:id="rId24"/>
    <p:sldLayoutId id="2147483716" r:id="rId25"/>
    <p:sldLayoutId id="2147483717" r:id="rId2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camel.apache.org/components.html"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Focus: Backend</a:t>
            </a:r>
            <a:endParaRPr lang="en-US" dirty="0"/>
          </a:p>
        </p:txBody>
      </p:sp>
      <p:sp>
        <p:nvSpPr>
          <p:cNvPr id="4" name="Text Placeholder 3"/>
          <p:cNvSpPr>
            <a:spLocks noGrp="1"/>
          </p:cNvSpPr>
          <p:nvPr>
            <p:ph type="body" sz="quarter" idx="10"/>
          </p:nvPr>
        </p:nvSpPr>
        <p:spPr/>
        <p:txBody>
          <a:bodyPr/>
          <a:lstStyle/>
          <a:p>
            <a:r>
              <a:rPr lang="en-US" dirty="0" smtClean="0"/>
              <a:t>Enterprise Integration</a:t>
            </a:r>
            <a:endParaRPr lang="en-US" dirty="0"/>
          </a:p>
        </p:txBody>
      </p:sp>
    </p:spTree>
    <p:extLst>
      <p:ext uri="{BB962C8B-B14F-4D97-AF65-F5344CB8AC3E}">
        <p14:creationId xmlns:p14="http://schemas.microsoft.com/office/powerpoint/2010/main" xmlns="" val="1195366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smtClean="0"/>
              <a:t>Apache Camel</a:t>
            </a:r>
            <a:endParaRPr lang="en-US" dirty="0"/>
          </a:p>
        </p:txBody>
      </p:sp>
      <p:sp>
        <p:nvSpPr>
          <p:cNvPr id="10" name="Content Placeholder 9"/>
          <p:cNvSpPr>
            <a:spLocks noGrp="1"/>
          </p:cNvSpPr>
          <p:nvPr>
            <p:ph sz="quarter" idx="14"/>
          </p:nvPr>
        </p:nvSpPr>
        <p:spPr>
          <a:xfrm>
            <a:off x="357188" y="1120775"/>
            <a:ext cx="4718868" cy="5387975"/>
          </a:xfrm>
        </p:spPr>
        <p:txBody>
          <a:bodyPr/>
          <a:lstStyle/>
          <a:p>
            <a:endParaRPr lang="en-US" dirty="0" smtClean="0"/>
          </a:p>
          <a:p>
            <a:endParaRPr lang="en-US" dirty="0"/>
          </a:p>
          <a:p>
            <a:r>
              <a:rPr lang="en-US" dirty="0" smtClean="0"/>
              <a:t>Lightweight integration library</a:t>
            </a:r>
          </a:p>
          <a:p>
            <a:r>
              <a:rPr lang="en-US" dirty="0" smtClean="0"/>
              <a:t>Kind of an embedded ESB</a:t>
            </a:r>
          </a:p>
          <a:p>
            <a:r>
              <a:rPr lang="en-US" dirty="0" smtClean="0"/>
              <a:t>Enterprise Integration Patterns</a:t>
            </a:r>
          </a:p>
          <a:p>
            <a:r>
              <a:rPr lang="en-US" dirty="0" smtClean="0"/>
              <a:t>Domain Specific Language</a:t>
            </a:r>
          </a:p>
          <a:p>
            <a:r>
              <a:rPr lang="en-US" dirty="0" smtClean="0"/>
              <a:t>Routing and Mediation</a:t>
            </a:r>
          </a:p>
          <a:p>
            <a:r>
              <a:rPr lang="en-US" dirty="0"/>
              <a:t>Components</a:t>
            </a:r>
            <a:endParaRPr lang="en-US" dirty="0" smtClean="0"/>
          </a:p>
          <a:p>
            <a:r>
              <a:rPr lang="en-US" dirty="0" smtClean="0"/>
              <a:t>Built in Transformers</a:t>
            </a:r>
          </a:p>
          <a:p>
            <a:r>
              <a:rPr lang="en-US" dirty="0" smtClean="0"/>
              <a:t>Active Community</a:t>
            </a:r>
          </a:p>
          <a:p>
            <a:r>
              <a:rPr lang="en-US" dirty="0" smtClean="0"/>
              <a:t>Easy to extend</a:t>
            </a:r>
          </a:p>
          <a:p>
            <a:endParaRPr lang="en-US" dirty="0" smtClean="0"/>
          </a:p>
          <a:p>
            <a:endParaRPr lang="en-US" dirty="0"/>
          </a:p>
        </p:txBody>
      </p:sp>
      <p:sp>
        <p:nvSpPr>
          <p:cNvPr id="2" name="Rectangle 1"/>
          <p:cNvSpPr/>
          <p:nvPr/>
        </p:nvSpPr>
        <p:spPr>
          <a:xfrm>
            <a:off x="5513851" y="3249825"/>
            <a:ext cx="2736304" cy="2862322"/>
          </a:xfrm>
          <a:prstGeom prst="rect">
            <a:avLst/>
          </a:prstGeom>
        </p:spPr>
        <p:txBody>
          <a:bodyPr wrap="square">
            <a:spAutoFit/>
          </a:bodyPr>
          <a:lstStyle/>
          <a:p>
            <a:r>
              <a:rPr lang="en-US" sz="3600" dirty="0">
                <a:solidFill>
                  <a:srgbClr val="C00000"/>
                </a:solidFill>
                <a:latin typeface="Roboto Black" panose="02000000000000000000" pitchFamily="2" charset="0"/>
                <a:ea typeface="Roboto Black" panose="02000000000000000000" pitchFamily="2" charset="0"/>
                <a:cs typeface="Roboto Light"/>
              </a:rPr>
              <a:t>C</a:t>
            </a:r>
            <a:r>
              <a:rPr lang="en-US" sz="3600" dirty="0">
                <a:latin typeface="Roboto Black" panose="02000000000000000000" pitchFamily="2" charset="0"/>
                <a:ea typeface="Roboto Black" panose="02000000000000000000" pitchFamily="2" charset="0"/>
                <a:cs typeface="Roboto Light"/>
              </a:rPr>
              <a:t>oncise</a:t>
            </a:r>
          </a:p>
          <a:p>
            <a:r>
              <a:rPr lang="en-US" sz="3600" dirty="0">
                <a:solidFill>
                  <a:srgbClr val="C00000"/>
                </a:solidFill>
                <a:latin typeface="Roboto Black" panose="02000000000000000000" pitchFamily="2" charset="0"/>
                <a:ea typeface="Roboto Black" panose="02000000000000000000" pitchFamily="2" charset="0"/>
                <a:cs typeface="Roboto Light"/>
              </a:rPr>
              <a:t>A</a:t>
            </a:r>
            <a:r>
              <a:rPr lang="en-US" sz="3600" dirty="0">
                <a:latin typeface="Roboto Black" panose="02000000000000000000" pitchFamily="2" charset="0"/>
                <a:ea typeface="Roboto Black" panose="02000000000000000000" pitchFamily="2" charset="0"/>
                <a:cs typeface="Roboto Light"/>
              </a:rPr>
              <a:t>pplication</a:t>
            </a:r>
          </a:p>
          <a:p>
            <a:r>
              <a:rPr lang="en-US" sz="3600" dirty="0">
                <a:solidFill>
                  <a:srgbClr val="C00000"/>
                </a:solidFill>
                <a:latin typeface="Roboto Black" panose="02000000000000000000" pitchFamily="2" charset="0"/>
                <a:ea typeface="Roboto Black" panose="02000000000000000000" pitchFamily="2" charset="0"/>
                <a:cs typeface="Roboto Light"/>
              </a:rPr>
              <a:t>M</a:t>
            </a:r>
            <a:r>
              <a:rPr lang="en-US" sz="3600" dirty="0">
                <a:latin typeface="Roboto Black" panose="02000000000000000000" pitchFamily="2" charset="0"/>
                <a:ea typeface="Roboto Black" panose="02000000000000000000" pitchFamily="2" charset="0"/>
                <a:cs typeface="Roboto Light"/>
              </a:rPr>
              <a:t>essaging</a:t>
            </a:r>
          </a:p>
          <a:p>
            <a:r>
              <a:rPr lang="en-US" sz="3600" dirty="0">
                <a:solidFill>
                  <a:srgbClr val="C00000"/>
                </a:solidFill>
                <a:latin typeface="Roboto Black" panose="02000000000000000000" pitchFamily="2" charset="0"/>
                <a:ea typeface="Roboto Black" panose="02000000000000000000" pitchFamily="2" charset="0"/>
                <a:cs typeface="Roboto Light"/>
              </a:rPr>
              <a:t>E</a:t>
            </a:r>
            <a:r>
              <a:rPr lang="en-US" sz="3600" dirty="0">
                <a:latin typeface="Roboto Black" panose="02000000000000000000" pitchFamily="2" charset="0"/>
                <a:ea typeface="Roboto Black" panose="02000000000000000000" pitchFamily="2" charset="0"/>
                <a:cs typeface="Roboto Light"/>
              </a:rPr>
              <a:t>xchange</a:t>
            </a:r>
          </a:p>
          <a:p>
            <a:r>
              <a:rPr lang="en-US" sz="3600" dirty="0">
                <a:solidFill>
                  <a:srgbClr val="C00000"/>
                </a:solidFill>
                <a:latin typeface="Roboto Black" panose="02000000000000000000" pitchFamily="2" charset="0"/>
                <a:ea typeface="Roboto Black" panose="02000000000000000000" pitchFamily="2" charset="0"/>
                <a:cs typeface="Roboto Light"/>
              </a:rPr>
              <a:t>L</a:t>
            </a:r>
            <a:r>
              <a:rPr lang="en-US" sz="3600" dirty="0">
                <a:latin typeface="Roboto Black" panose="02000000000000000000" pitchFamily="2" charset="0"/>
                <a:ea typeface="Roboto Black" panose="02000000000000000000" pitchFamily="2" charset="0"/>
                <a:cs typeface="Roboto Light"/>
              </a:rPr>
              <a:t>anguage</a:t>
            </a:r>
          </a:p>
        </p:txBody>
      </p:sp>
      <p:pic>
        <p:nvPicPr>
          <p:cNvPr id="3" name="Picture 2"/>
          <p:cNvPicPr>
            <a:picLocks noChangeAspect="1"/>
          </p:cNvPicPr>
          <p:nvPr/>
        </p:nvPicPr>
        <p:blipFill>
          <a:blip r:embed="rId3"/>
          <a:stretch>
            <a:fillRect/>
          </a:stretch>
        </p:blipFill>
        <p:spPr>
          <a:xfrm>
            <a:off x="5292080" y="1412776"/>
            <a:ext cx="3327400" cy="1371600"/>
          </a:xfrm>
          <a:prstGeom prst="rect">
            <a:avLst/>
          </a:prstGeom>
        </p:spPr>
      </p:pic>
    </p:spTree>
    <p:extLst>
      <p:ext uri="{BB962C8B-B14F-4D97-AF65-F5344CB8AC3E}">
        <p14:creationId xmlns:p14="http://schemas.microsoft.com/office/powerpoint/2010/main" xmlns="" val="1050348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a:t>
            </a:r>
          </a:p>
        </p:txBody>
      </p:sp>
      <p:sp>
        <p:nvSpPr>
          <p:cNvPr id="4" name="Slide Number Placeholder 3"/>
          <p:cNvSpPr>
            <a:spLocks noGrp="1"/>
          </p:cNvSpPr>
          <p:nvPr>
            <p:ph type="sldNum" sz="quarter" idx="4"/>
          </p:nvPr>
        </p:nvSpPr>
        <p:spPr/>
        <p:txBody>
          <a:bodyPr/>
          <a:lstStyle/>
          <a:p>
            <a:fld id="{6FF59741-7650-A046-95B5-8D31235C520E}" type="slidenum">
              <a:rPr lang="en-US" smtClean="0"/>
              <a:pPr/>
              <a:t>11</a:t>
            </a:fld>
            <a:endParaRPr lang="en-US" dirty="0"/>
          </a:p>
        </p:txBody>
      </p:sp>
      <p:sp>
        <p:nvSpPr>
          <p:cNvPr id="10" name="Text Placeholder 9"/>
          <p:cNvSpPr>
            <a:spLocks noGrp="1"/>
          </p:cNvSpPr>
          <p:nvPr>
            <p:ph type="body" sz="quarter" idx="15"/>
          </p:nvPr>
        </p:nvSpPr>
        <p:spPr/>
        <p:txBody>
          <a:bodyPr/>
          <a:lstStyle/>
          <a:p>
            <a:r>
              <a:rPr lang="en-US" dirty="0" smtClean="0"/>
              <a:t>Quick Overview</a:t>
            </a:r>
            <a:endParaRPr lang="en-US" dirty="0"/>
          </a:p>
        </p:txBody>
      </p:sp>
      <p:pic>
        <p:nvPicPr>
          <p:cNvPr id="12" name="Content Placeholder 4"/>
          <p:cNvPicPr>
            <a:picLocks noGrp="1" noChangeAspect="1"/>
          </p:cNvPicPr>
          <p:nvPr>
            <p:ph idx="4294967295"/>
          </p:nvPr>
        </p:nvPicPr>
        <p:blipFill>
          <a:blip r:embed="rId3"/>
          <a:srcRect t="-11112" b="-11112"/>
          <a:stretch>
            <a:fillRect/>
          </a:stretch>
        </p:blipFill>
        <p:spPr>
          <a:xfrm>
            <a:off x="251519" y="1442010"/>
            <a:ext cx="8668625" cy="4833415"/>
          </a:xfrm>
          <a:prstGeom prst="rect">
            <a:avLst/>
          </a:prstGeom>
        </p:spPr>
      </p:pic>
    </p:spTree>
    <p:extLst>
      <p:ext uri="{BB962C8B-B14F-4D97-AF65-F5344CB8AC3E}">
        <p14:creationId xmlns:p14="http://schemas.microsoft.com/office/powerpoint/2010/main" xmlns="" val="22802779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Apache Camel</a:t>
            </a:r>
          </a:p>
        </p:txBody>
      </p:sp>
      <p:sp>
        <p:nvSpPr>
          <p:cNvPr id="3" name="Content Placeholder 2"/>
          <p:cNvSpPr>
            <a:spLocks noGrp="1"/>
          </p:cNvSpPr>
          <p:nvPr>
            <p:ph sz="quarter" idx="14"/>
          </p:nvPr>
        </p:nvSpPr>
        <p:spPr/>
        <p:txBody>
          <a:bodyPr/>
          <a:lstStyle/>
          <a:p>
            <a:r>
              <a:rPr lang="en-US" dirty="0" smtClean="0"/>
              <a:t>Describes a service from which information can be retrieved or sent to</a:t>
            </a:r>
          </a:p>
          <a:p>
            <a:r>
              <a:rPr lang="en-US" dirty="0" smtClean="0"/>
              <a:t>Examples of endpoint</a:t>
            </a:r>
          </a:p>
          <a:p>
            <a:pPr lvl="1"/>
            <a:r>
              <a:rPr lang="en-US" dirty="0" smtClean="0"/>
              <a:t>JMS queue</a:t>
            </a:r>
          </a:p>
          <a:p>
            <a:pPr lvl="1"/>
            <a:r>
              <a:rPr lang="en-US" dirty="0" smtClean="0"/>
              <a:t>Web Service</a:t>
            </a:r>
          </a:p>
          <a:p>
            <a:pPr lvl="1"/>
            <a:r>
              <a:rPr lang="en-US" dirty="0" smtClean="0"/>
              <a:t>FTP Server</a:t>
            </a:r>
          </a:p>
          <a:p>
            <a:pPr lvl="1"/>
            <a:r>
              <a:rPr lang="en-US" dirty="0" smtClean="0"/>
              <a:t>Twitter</a:t>
            </a:r>
          </a:p>
          <a:p>
            <a:pPr lvl="1"/>
            <a:r>
              <a:rPr lang="en-US" dirty="0" smtClean="0"/>
              <a:t>Plain Old Java Object</a:t>
            </a:r>
          </a:p>
          <a:p>
            <a:r>
              <a:rPr lang="en-US" dirty="0" smtClean="0"/>
              <a:t>Endpoints can behave in 2 ways</a:t>
            </a:r>
          </a:p>
          <a:p>
            <a:pPr lvl="1"/>
            <a:r>
              <a:rPr lang="en-US" dirty="0" smtClean="0"/>
              <a:t>Consumer</a:t>
            </a:r>
          </a:p>
          <a:p>
            <a:pPr lvl="1"/>
            <a:r>
              <a:rPr lang="en-US" dirty="0" smtClean="0"/>
              <a:t>Producer</a:t>
            </a:r>
          </a:p>
        </p:txBody>
      </p:sp>
      <p:sp>
        <p:nvSpPr>
          <p:cNvPr id="4" name="Text Placeholder 3"/>
          <p:cNvSpPr>
            <a:spLocks noGrp="1"/>
          </p:cNvSpPr>
          <p:nvPr>
            <p:ph type="body" sz="quarter" idx="15"/>
          </p:nvPr>
        </p:nvSpPr>
        <p:spPr/>
        <p:txBody>
          <a:bodyPr/>
          <a:lstStyle/>
          <a:p>
            <a:r>
              <a:rPr lang="en-US" dirty="0" smtClean="0"/>
              <a:t>Endpoint</a:t>
            </a:r>
            <a:endParaRPr lang="en-US" dirty="0"/>
          </a:p>
        </p:txBody>
      </p:sp>
    </p:spTree>
    <p:extLst>
      <p:ext uri="{BB962C8B-B14F-4D97-AF65-F5344CB8AC3E}">
        <p14:creationId xmlns:p14="http://schemas.microsoft.com/office/powerpoint/2010/main" xmlns="" val="29286098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a:t>
            </a:r>
          </a:p>
        </p:txBody>
      </p:sp>
      <p:sp>
        <p:nvSpPr>
          <p:cNvPr id="3" name="Content Placeholder 2"/>
          <p:cNvSpPr>
            <a:spLocks noGrp="1"/>
          </p:cNvSpPr>
          <p:nvPr>
            <p:ph sz="quarter" idx="14"/>
          </p:nvPr>
        </p:nvSpPr>
        <p:spPr/>
        <p:txBody>
          <a:bodyPr/>
          <a:lstStyle/>
          <a:p>
            <a:r>
              <a:rPr lang="en-US" sz="2000" dirty="0" smtClean="0"/>
              <a:t>AKA: EndpointFactory</a:t>
            </a:r>
          </a:p>
          <a:p>
            <a:r>
              <a:rPr lang="en-US" sz="2000" dirty="0" smtClean="0"/>
              <a:t>Component creates Endpoints based on configuration</a:t>
            </a:r>
          </a:p>
          <a:p>
            <a:r>
              <a:rPr lang="en-US" sz="2000" dirty="0" smtClean="0"/>
              <a:t>Identified by using a URI format</a:t>
            </a:r>
          </a:p>
          <a:p>
            <a:pPr marL="457200" lvl="1" indent="0">
              <a:buNone/>
            </a:pPr>
            <a:r>
              <a:rPr lang="en-US" b="1" dirty="0" smtClean="0">
                <a:solidFill>
                  <a:schemeClr val="accent1"/>
                </a:solidFill>
                <a:latin typeface="Courier New"/>
                <a:cs typeface="Courier New"/>
              </a:rPr>
              <a:t>scheme</a:t>
            </a:r>
            <a:r>
              <a:rPr lang="en-US" dirty="0" smtClean="0">
                <a:latin typeface="Courier New"/>
                <a:cs typeface="Courier New"/>
              </a:rPr>
              <a:t>:</a:t>
            </a:r>
            <a:r>
              <a:rPr lang="en-US" b="1" dirty="0" smtClean="0">
                <a:solidFill>
                  <a:schemeClr val="accent4">
                    <a:lumMod val="50000"/>
                  </a:schemeClr>
                </a:solidFill>
                <a:latin typeface="Courier New"/>
                <a:cs typeface="Courier New"/>
              </a:rPr>
              <a:t>localpart</a:t>
            </a:r>
            <a:r>
              <a:rPr lang="en-US" dirty="0" smtClean="0">
                <a:latin typeface="Courier New"/>
                <a:cs typeface="Courier New"/>
              </a:rPr>
              <a:t>[?</a:t>
            </a:r>
            <a:r>
              <a:rPr lang="en-US" b="1" dirty="0" smtClean="0">
                <a:solidFill>
                  <a:srgbClr val="0070C0"/>
                </a:solidFill>
                <a:latin typeface="Courier New"/>
                <a:cs typeface="Courier New"/>
              </a:rPr>
              <a:t>options</a:t>
            </a:r>
            <a:r>
              <a:rPr lang="en-US" dirty="0" smtClean="0">
                <a:latin typeface="Courier New"/>
                <a:cs typeface="Courier New"/>
              </a:rPr>
              <a:t>]</a:t>
            </a:r>
          </a:p>
          <a:p>
            <a:endParaRPr lang="en-US" sz="2000" dirty="0" smtClean="0">
              <a:latin typeface="+mn-lt"/>
              <a:cs typeface="Courier New"/>
            </a:endParaRPr>
          </a:p>
          <a:p>
            <a:r>
              <a:rPr lang="en-US" sz="2000" dirty="0" smtClean="0">
                <a:latin typeface="+mn-lt"/>
                <a:cs typeface="Courier New"/>
              </a:rPr>
              <a:t>Creates consumer and producer endpoints</a:t>
            </a:r>
          </a:p>
          <a:p>
            <a:pPr marL="457200" lvl="1" indent="0">
              <a:buNone/>
            </a:pPr>
            <a:r>
              <a:rPr lang="en-US" dirty="0" smtClean="0">
                <a:latin typeface="Courier New"/>
                <a:cs typeface="Courier New"/>
              </a:rPr>
              <a:t>&lt;from uri=”</a:t>
            </a:r>
            <a:r>
              <a:rPr lang="en-US" b="1" dirty="0" smtClean="0">
                <a:solidFill>
                  <a:schemeClr val="accent1"/>
                </a:solidFill>
                <a:latin typeface="Courier New"/>
                <a:cs typeface="Courier New"/>
              </a:rPr>
              <a:t>file</a:t>
            </a:r>
            <a:r>
              <a:rPr lang="en-US" dirty="0" smtClean="0">
                <a:latin typeface="Courier New"/>
                <a:cs typeface="Courier New"/>
              </a:rPr>
              <a:t>://</a:t>
            </a:r>
            <a:r>
              <a:rPr lang="en-US" b="1" dirty="0" smtClean="0">
                <a:solidFill>
                  <a:schemeClr val="accent4">
                    <a:lumMod val="50000"/>
                  </a:schemeClr>
                </a:solidFill>
                <a:latin typeface="Courier New"/>
                <a:cs typeface="Courier New"/>
              </a:rPr>
              <a:t>inbox</a:t>
            </a:r>
            <a:r>
              <a:rPr lang="en-US" dirty="0" smtClean="0">
                <a:latin typeface="Courier New"/>
                <a:cs typeface="Courier New"/>
              </a:rPr>
              <a:t>?</a:t>
            </a:r>
            <a:r>
              <a:rPr lang="en-US" b="1" dirty="0" smtClean="0">
                <a:solidFill>
                  <a:srgbClr val="0070C0"/>
                </a:solidFill>
                <a:latin typeface="Courier New"/>
                <a:cs typeface="Courier New"/>
              </a:rPr>
              <a:t>move=.done&amp;delay=1000</a:t>
            </a:r>
            <a:r>
              <a:rPr lang="en-US" dirty="0" smtClean="0">
                <a:latin typeface="Courier New"/>
                <a:cs typeface="Courier New"/>
              </a:rPr>
              <a:t>”/&gt;</a:t>
            </a:r>
          </a:p>
          <a:p>
            <a:pPr marL="457200" lvl="1" indent="0">
              <a:buNone/>
            </a:pPr>
            <a:r>
              <a:rPr lang="en-US" dirty="0" smtClean="0">
                <a:latin typeface="Courier New"/>
                <a:cs typeface="Courier New"/>
              </a:rPr>
              <a:t>&lt;to </a:t>
            </a:r>
            <a:r>
              <a:rPr lang="en-US" dirty="0" err="1" smtClean="0">
                <a:latin typeface="Courier New"/>
                <a:cs typeface="Courier New"/>
              </a:rPr>
              <a:t>uri</a:t>
            </a:r>
            <a:r>
              <a:rPr lang="en-US" dirty="0" smtClean="0">
                <a:latin typeface="Courier New"/>
                <a:cs typeface="Courier New"/>
              </a:rPr>
              <a:t>=”</a:t>
            </a:r>
            <a:r>
              <a:rPr lang="en-US" b="1" dirty="0" smtClean="0">
                <a:solidFill>
                  <a:schemeClr val="accent1"/>
                </a:solidFill>
                <a:latin typeface="Courier New"/>
                <a:cs typeface="Courier New"/>
              </a:rPr>
              <a:t>jms</a:t>
            </a:r>
            <a:r>
              <a:rPr lang="en-US" dirty="0" smtClean="0">
                <a:latin typeface="Courier New"/>
                <a:cs typeface="Courier New"/>
              </a:rPr>
              <a:t>:</a:t>
            </a:r>
            <a:r>
              <a:rPr lang="en-US" b="1" dirty="0" smtClean="0">
                <a:solidFill>
                  <a:schemeClr val="accent4">
                    <a:lumMod val="50000"/>
                  </a:schemeClr>
                </a:solidFill>
                <a:latin typeface="Courier New"/>
                <a:cs typeface="Courier New"/>
              </a:rPr>
              <a:t>queue:order</a:t>
            </a:r>
            <a:r>
              <a:rPr lang="en-US" dirty="0" smtClean="0">
                <a:latin typeface="Courier New"/>
                <a:cs typeface="Courier New"/>
              </a:rPr>
              <a:t>?</a:t>
            </a:r>
            <a:r>
              <a:rPr lang="en-US" b="1" dirty="0" smtClean="0">
                <a:solidFill>
                  <a:srgbClr val="0070C0"/>
                </a:solidFill>
                <a:latin typeface="Courier New"/>
                <a:cs typeface="Courier New"/>
              </a:rPr>
              <a:t>priority=5</a:t>
            </a:r>
            <a:r>
              <a:rPr lang="en-US" dirty="0" smtClean="0">
                <a:latin typeface="Courier New"/>
                <a:cs typeface="Courier New"/>
              </a:rPr>
              <a:t>”/&gt;</a:t>
            </a:r>
            <a:endParaRPr lang="en-US" dirty="0">
              <a:latin typeface="Courier New"/>
              <a:cs typeface="Courier New"/>
            </a:endParaRPr>
          </a:p>
          <a:p>
            <a:pPr marL="457200" lvl="1" indent="0">
              <a:buNone/>
            </a:pPr>
            <a:endParaRPr lang="en-US" sz="2000" dirty="0" smtClean="0">
              <a:latin typeface="+mn-lt"/>
              <a:cs typeface="Courier New"/>
            </a:endParaRPr>
          </a:p>
          <a:p>
            <a:r>
              <a:rPr lang="en-US" sz="2000" dirty="0" smtClean="0">
                <a:latin typeface="+mn-lt"/>
                <a:cs typeface="Courier New"/>
              </a:rPr>
              <a:t>Lots of Camel Components available</a:t>
            </a:r>
          </a:p>
          <a:p>
            <a:pPr lvl="1"/>
            <a:r>
              <a:rPr lang="en-US" dirty="0">
                <a:latin typeface="+mn-lt"/>
                <a:cs typeface="Courier New"/>
              </a:rPr>
              <a:t>Full list at: </a:t>
            </a:r>
            <a:r>
              <a:rPr lang="en-US" dirty="0">
                <a:latin typeface="+mn-lt"/>
                <a:cs typeface="Courier New"/>
                <a:hlinkClick r:id="rId3"/>
              </a:rPr>
              <a:t>http://camel.apache.org/components.html</a:t>
            </a:r>
            <a:endParaRPr lang="en-US" dirty="0" smtClean="0">
              <a:latin typeface="+mn-lt"/>
              <a:cs typeface="Courier New"/>
            </a:endParaRPr>
          </a:p>
          <a:p>
            <a:pPr lvl="1"/>
            <a:endParaRPr lang="en-US" dirty="0" smtClean="0">
              <a:latin typeface="+mn-lt"/>
              <a:cs typeface="Courier New"/>
            </a:endParaRPr>
          </a:p>
          <a:p>
            <a:pPr lvl="1"/>
            <a:endParaRPr lang="en-US" dirty="0" smtClean="0"/>
          </a:p>
          <a:p>
            <a:pPr lvl="1"/>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13</a:t>
            </a:fld>
            <a:endParaRPr lang="en-US" dirty="0"/>
          </a:p>
        </p:txBody>
      </p:sp>
      <p:sp>
        <p:nvSpPr>
          <p:cNvPr id="5" name="Text Placeholder 4"/>
          <p:cNvSpPr>
            <a:spLocks noGrp="1"/>
          </p:cNvSpPr>
          <p:nvPr>
            <p:ph type="body" sz="quarter" idx="15"/>
          </p:nvPr>
        </p:nvSpPr>
        <p:spPr/>
        <p:txBody>
          <a:bodyPr/>
          <a:lstStyle/>
          <a:p>
            <a:r>
              <a:rPr lang="en-US" dirty="0" smtClean="0"/>
              <a:t>Component</a:t>
            </a:r>
            <a:endParaRPr lang="en-US" dirty="0"/>
          </a:p>
        </p:txBody>
      </p:sp>
    </p:spTree>
    <p:extLst>
      <p:ext uri="{BB962C8B-B14F-4D97-AF65-F5344CB8AC3E}">
        <p14:creationId xmlns:p14="http://schemas.microsoft.com/office/powerpoint/2010/main" xmlns="" val="18296122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a:t>
            </a:r>
          </a:p>
        </p:txBody>
      </p:sp>
      <p:sp>
        <p:nvSpPr>
          <p:cNvPr id="4" name="Slide Number Placeholder 3"/>
          <p:cNvSpPr>
            <a:spLocks noGrp="1"/>
          </p:cNvSpPr>
          <p:nvPr>
            <p:ph type="sldNum" sz="quarter" idx="4"/>
          </p:nvPr>
        </p:nvSpPr>
        <p:spPr/>
        <p:txBody>
          <a:bodyPr/>
          <a:lstStyle/>
          <a:p>
            <a:fld id="{6FF59741-7650-A046-95B5-8D31235C520E}" type="slidenum">
              <a:rPr lang="en-US" smtClean="0"/>
              <a:pPr/>
              <a:t>14</a:t>
            </a:fld>
            <a:endParaRPr lang="en-US" dirty="0"/>
          </a:p>
        </p:txBody>
      </p:sp>
      <p:pic>
        <p:nvPicPr>
          <p:cNvPr id="8" name="Picture 7"/>
          <p:cNvPicPr>
            <a:picLocks noChangeAspect="1"/>
          </p:cNvPicPr>
          <p:nvPr/>
        </p:nvPicPr>
        <p:blipFill>
          <a:blip r:embed="rId3"/>
          <a:stretch>
            <a:fillRect/>
          </a:stretch>
        </p:blipFill>
        <p:spPr>
          <a:xfrm>
            <a:off x="10198" y="763524"/>
            <a:ext cx="9144000" cy="6094476"/>
          </a:xfrm>
          <a:prstGeom prst="rect">
            <a:avLst/>
          </a:prstGeom>
        </p:spPr>
      </p:pic>
    </p:spTree>
    <p:extLst>
      <p:ext uri="{BB962C8B-B14F-4D97-AF65-F5344CB8AC3E}">
        <p14:creationId xmlns:p14="http://schemas.microsoft.com/office/powerpoint/2010/main" xmlns="" val="3303337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a:t>
            </a:r>
          </a:p>
        </p:txBody>
      </p:sp>
      <p:sp>
        <p:nvSpPr>
          <p:cNvPr id="4" name="Slide Number Placeholder 3"/>
          <p:cNvSpPr>
            <a:spLocks noGrp="1"/>
          </p:cNvSpPr>
          <p:nvPr>
            <p:ph type="sldNum" sz="quarter" idx="4"/>
          </p:nvPr>
        </p:nvSpPr>
        <p:spPr/>
        <p:txBody>
          <a:bodyPr/>
          <a:lstStyle/>
          <a:p>
            <a:fld id="{6FF59741-7650-A046-95B5-8D31235C520E}" type="slidenum">
              <a:rPr lang="en-US" smtClean="0"/>
              <a:pPr/>
              <a:t>15</a:t>
            </a:fld>
            <a:endParaRPr lang="en-US" dirty="0"/>
          </a:p>
        </p:txBody>
      </p:sp>
      <p:sp>
        <p:nvSpPr>
          <p:cNvPr id="5" name="Text Placeholder 4"/>
          <p:cNvSpPr>
            <a:spLocks noGrp="1"/>
          </p:cNvSpPr>
          <p:nvPr>
            <p:ph type="body" sz="quarter" idx="15"/>
          </p:nvPr>
        </p:nvSpPr>
        <p:spPr/>
        <p:txBody>
          <a:bodyPr/>
          <a:lstStyle/>
          <a:p>
            <a:r>
              <a:rPr lang="en-US" dirty="0" smtClean="0"/>
              <a:t>Message and Exchange</a:t>
            </a:r>
            <a:endParaRPr lang="en-US" dirty="0"/>
          </a:p>
        </p:txBody>
      </p:sp>
      <p:pic>
        <p:nvPicPr>
          <p:cNvPr id="9" name="Content Placeholder 9"/>
          <p:cNvPicPr>
            <a:picLocks noChangeAspect="1"/>
          </p:cNvPicPr>
          <p:nvPr/>
        </p:nvPicPr>
        <p:blipFill>
          <a:blip r:embed="rId3"/>
          <a:srcRect l="-3689" r="-3689"/>
          <a:stretch>
            <a:fillRect/>
          </a:stretch>
        </p:blipFill>
        <p:spPr>
          <a:xfrm>
            <a:off x="5102856" y="1892991"/>
            <a:ext cx="4041144" cy="4615759"/>
          </a:xfrm>
          <a:prstGeom prst="rect">
            <a:avLst/>
          </a:prstGeom>
        </p:spPr>
      </p:pic>
      <p:sp>
        <p:nvSpPr>
          <p:cNvPr id="3" name="Content Placeholder 2"/>
          <p:cNvSpPr>
            <a:spLocks noGrp="1"/>
          </p:cNvSpPr>
          <p:nvPr>
            <p:ph sz="quarter" idx="14"/>
          </p:nvPr>
        </p:nvSpPr>
        <p:spPr>
          <a:xfrm>
            <a:off x="357188" y="1988840"/>
            <a:ext cx="4934892" cy="4519910"/>
          </a:xfrm>
        </p:spPr>
        <p:txBody>
          <a:bodyPr/>
          <a:lstStyle/>
          <a:p>
            <a:r>
              <a:rPr lang="en-US" sz="2000" dirty="0" smtClean="0"/>
              <a:t>Messages wrap requests, responses, and exceptions and contain</a:t>
            </a:r>
          </a:p>
          <a:p>
            <a:pPr lvl="1"/>
            <a:r>
              <a:rPr lang="en-US" sz="1800" dirty="0" smtClean="0"/>
              <a:t>Headers </a:t>
            </a:r>
          </a:p>
          <a:p>
            <a:pPr lvl="1"/>
            <a:r>
              <a:rPr lang="en-US" sz="1800" dirty="0" smtClean="0"/>
              <a:t>Payload</a:t>
            </a:r>
          </a:p>
          <a:p>
            <a:pPr lvl="1"/>
            <a:r>
              <a:rPr lang="en-US" sz="1800" dirty="0" smtClean="0"/>
              <a:t>Attachments</a:t>
            </a:r>
          </a:p>
          <a:p>
            <a:r>
              <a:rPr lang="en-US" sz="2000" dirty="0" smtClean="0"/>
              <a:t>Exchange</a:t>
            </a:r>
          </a:p>
          <a:p>
            <a:pPr lvl="1"/>
            <a:r>
              <a:rPr lang="en-US" sz="1800" dirty="0" smtClean="0"/>
              <a:t>Contains </a:t>
            </a:r>
          </a:p>
          <a:p>
            <a:pPr lvl="2"/>
            <a:r>
              <a:rPr lang="en-US" sz="1800" dirty="0" smtClean="0"/>
              <a:t>Unique ID</a:t>
            </a:r>
          </a:p>
          <a:p>
            <a:pPr lvl="2"/>
            <a:r>
              <a:rPr lang="en-US" sz="1800" dirty="0" smtClean="0"/>
              <a:t>Incoming and outgoing message</a:t>
            </a:r>
          </a:p>
          <a:p>
            <a:pPr lvl="2"/>
            <a:r>
              <a:rPr lang="en-US" sz="1800" dirty="0" smtClean="0"/>
              <a:t>Exception</a:t>
            </a:r>
          </a:p>
          <a:p>
            <a:pPr lvl="2"/>
            <a:r>
              <a:rPr lang="en-US" sz="1800" dirty="0" smtClean="0"/>
              <a:t>Properties</a:t>
            </a:r>
          </a:p>
          <a:p>
            <a:pPr lvl="2"/>
            <a:endParaRPr lang="en-US" sz="1800" dirty="0" smtClean="0"/>
          </a:p>
          <a:p>
            <a:pPr lvl="1"/>
            <a:endParaRPr lang="en-US" sz="1800" dirty="0" smtClean="0"/>
          </a:p>
          <a:p>
            <a:endParaRPr lang="en-US" sz="2000" dirty="0"/>
          </a:p>
        </p:txBody>
      </p:sp>
    </p:spTree>
    <p:extLst>
      <p:ext uri="{BB962C8B-B14F-4D97-AF65-F5344CB8AC3E}">
        <p14:creationId xmlns:p14="http://schemas.microsoft.com/office/powerpoint/2010/main" xmlns="" val="1855619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a:t>
            </a:r>
          </a:p>
        </p:txBody>
      </p:sp>
      <p:sp>
        <p:nvSpPr>
          <p:cNvPr id="3" name="Content Placeholder 2"/>
          <p:cNvSpPr>
            <a:spLocks noGrp="1"/>
          </p:cNvSpPr>
          <p:nvPr>
            <p:ph sz="quarter" idx="14"/>
          </p:nvPr>
        </p:nvSpPr>
        <p:spPr>
          <a:xfrm>
            <a:off x="357188" y="1988840"/>
            <a:ext cx="4358828" cy="4519910"/>
          </a:xfrm>
        </p:spPr>
        <p:txBody>
          <a:bodyPr/>
          <a:lstStyle/>
          <a:p>
            <a:r>
              <a:rPr lang="en-US" dirty="0" smtClean="0"/>
              <a:t>Typically one per application</a:t>
            </a:r>
          </a:p>
          <a:p>
            <a:r>
              <a:rPr lang="en-US" dirty="0" smtClean="0"/>
              <a:t>Provides the runtime for the Camel routes</a:t>
            </a:r>
          </a:p>
          <a:p>
            <a:r>
              <a:rPr lang="en-US" dirty="0" smtClean="0"/>
              <a:t>Serves as a registry for endpoints and components</a:t>
            </a:r>
          </a:p>
          <a:p>
            <a:r>
              <a:rPr lang="en-US" dirty="0" smtClean="0"/>
              <a:t>Camel Contexts contains Routes and Route Contexts</a:t>
            </a:r>
          </a:p>
          <a:p>
            <a:r>
              <a:rPr lang="en-US" dirty="0" smtClean="0"/>
              <a:t>Routes can be grouped together in Route Contexts</a:t>
            </a:r>
          </a:p>
          <a:p>
            <a:endParaRPr lang="en-US" dirty="0" smtClean="0"/>
          </a:p>
        </p:txBody>
      </p:sp>
      <p:sp>
        <p:nvSpPr>
          <p:cNvPr id="4" name="Slide Number Placeholder 3"/>
          <p:cNvSpPr>
            <a:spLocks noGrp="1"/>
          </p:cNvSpPr>
          <p:nvPr>
            <p:ph type="sldNum" sz="quarter" idx="4"/>
          </p:nvPr>
        </p:nvSpPr>
        <p:spPr/>
        <p:txBody>
          <a:bodyPr/>
          <a:lstStyle/>
          <a:p>
            <a:fld id="{6FF59741-7650-A046-95B5-8D31235C520E}" type="slidenum">
              <a:rPr lang="en-US" smtClean="0"/>
              <a:pPr/>
              <a:t>16</a:t>
            </a:fld>
            <a:endParaRPr lang="en-US" dirty="0"/>
          </a:p>
        </p:txBody>
      </p:sp>
      <p:sp>
        <p:nvSpPr>
          <p:cNvPr id="5" name="Text Placeholder 4"/>
          <p:cNvSpPr>
            <a:spLocks noGrp="1"/>
          </p:cNvSpPr>
          <p:nvPr>
            <p:ph type="body" sz="quarter" idx="15"/>
          </p:nvPr>
        </p:nvSpPr>
        <p:spPr/>
        <p:txBody>
          <a:bodyPr/>
          <a:lstStyle/>
          <a:p>
            <a:r>
              <a:rPr lang="en-US" dirty="0" smtClean="0"/>
              <a:t>Camel Context</a:t>
            </a:r>
            <a:endParaRPr lang="en-US" dirty="0"/>
          </a:p>
        </p:txBody>
      </p:sp>
      <p:pic>
        <p:nvPicPr>
          <p:cNvPr id="7" name="Picture 6"/>
          <p:cNvPicPr>
            <a:picLocks noChangeAspect="1"/>
          </p:cNvPicPr>
          <p:nvPr/>
        </p:nvPicPr>
        <p:blipFill>
          <a:blip r:embed="rId3"/>
          <a:stretch>
            <a:fillRect/>
          </a:stretch>
        </p:blipFill>
        <p:spPr>
          <a:xfrm>
            <a:off x="4731962" y="2420888"/>
            <a:ext cx="4320480" cy="2706414"/>
          </a:xfrm>
          <a:prstGeom prst="rect">
            <a:avLst/>
          </a:prstGeom>
        </p:spPr>
      </p:pic>
    </p:spTree>
    <p:extLst>
      <p:ext uri="{BB962C8B-B14F-4D97-AF65-F5344CB8AC3E}">
        <p14:creationId xmlns:p14="http://schemas.microsoft.com/office/powerpoint/2010/main" xmlns="" val="272306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93891" y="1042373"/>
            <a:ext cx="4686036" cy="5266948"/>
          </a:xfrm>
          <a:prstGeom prst="rect">
            <a:avLst/>
          </a:prstGeom>
        </p:spPr>
      </p:pic>
      <p:sp>
        <p:nvSpPr>
          <p:cNvPr id="2" name="Text Placeholder 1"/>
          <p:cNvSpPr>
            <a:spLocks noGrp="1"/>
          </p:cNvSpPr>
          <p:nvPr>
            <p:ph type="body" sz="quarter" idx="13"/>
          </p:nvPr>
        </p:nvSpPr>
        <p:spPr/>
        <p:txBody>
          <a:bodyPr/>
          <a:lstStyle/>
          <a:p>
            <a:r>
              <a:rPr lang="en-US" dirty="0"/>
              <a:t>Apache Camel</a:t>
            </a:r>
          </a:p>
          <a:p>
            <a:endParaRPr lang="en-US" dirty="0"/>
          </a:p>
          <a:p>
            <a:endParaRPr lang="en-US" dirty="0"/>
          </a:p>
        </p:txBody>
      </p:sp>
      <p:sp>
        <p:nvSpPr>
          <p:cNvPr id="3" name="Content Placeholder 2"/>
          <p:cNvSpPr>
            <a:spLocks noGrp="1"/>
          </p:cNvSpPr>
          <p:nvPr>
            <p:ph sz="quarter" idx="14"/>
          </p:nvPr>
        </p:nvSpPr>
        <p:spPr>
          <a:xfrm>
            <a:off x="357188" y="1700808"/>
            <a:ext cx="3782764" cy="4807942"/>
          </a:xfrm>
        </p:spPr>
        <p:txBody>
          <a:bodyPr/>
          <a:lstStyle/>
          <a:p>
            <a:r>
              <a:rPr lang="en-US" dirty="0" smtClean="0"/>
              <a:t>Step-by-step movement of a message through an exchange. </a:t>
            </a:r>
          </a:p>
          <a:p>
            <a:r>
              <a:rPr lang="en-US" dirty="0" smtClean="0"/>
              <a:t>Configured by DSL</a:t>
            </a:r>
          </a:p>
          <a:p>
            <a:pPr lvl="1"/>
            <a:r>
              <a:rPr lang="en-US" dirty="0" smtClean="0"/>
              <a:t>Spring XML and Java are examples of DSL</a:t>
            </a:r>
          </a:p>
          <a:p>
            <a:pPr lvl="1"/>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17</a:t>
            </a:fld>
            <a:endParaRPr lang="en-US" dirty="0"/>
          </a:p>
        </p:txBody>
      </p:sp>
      <p:sp>
        <p:nvSpPr>
          <p:cNvPr id="5" name="Text Placeholder 4"/>
          <p:cNvSpPr>
            <a:spLocks noGrp="1"/>
          </p:cNvSpPr>
          <p:nvPr>
            <p:ph type="body" sz="quarter" idx="15"/>
          </p:nvPr>
        </p:nvSpPr>
        <p:spPr/>
        <p:txBody>
          <a:bodyPr/>
          <a:lstStyle/>
          <a:p>
            <a:r>
              <a:rPr lang="en-US" dirty="0" smtClean="0"/>
              <a:t>Routes	</a:t>
            </a:r>
            <a:endParaRPr lang="en-US" dirty="0"/>
          </a:p>
        </p:txBody>
      </p:sp>
    </p:spTree>
    <p:extLst>
      <p:ext uri="{BB962C8B-B14F-4D97-AF65-F5344CB8AC3E}">
        <p14:creationId xmlns:p14="http://schemas.microsoft.com/office/powerpoint/2010/main" xmlns="" val="39545784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159108" y="2060848"/>
            <a:ext cx="5949020" cy="3779712"/>
          </a:xfrm>
          <a:prstGeom prst="rect">
            <a:avLst/>
          </a:prstGeom>
        </p:spPr>
      </p:pic>
      <p:sp>
        <p:nvSpPr>
          <p:cNvPr id="2" name="Text Placeholder 1"/>
          <p:cNvSpPr>
            <a:spLocks noGrp="1"/>
          </p:cNvSpPr>
          <p:nvPr>
            <p:ph type="body" sz="quarter" idx="13"/>
          </p:nvPr>
        </p:nvSpPr>
        <p:spPr/>
        <p:txBody>
          <a:bodyPr/>
          <a:lstStyle/>
          <a:p>
            <a:r>
              <a:rPr lang="en-US" dirty="0"/>
              <a:t>Apache Camel</a:t>
            </a:r>
          </a:p>
          <a:p>
            <a:endParaRPr lang="en-US" dirty="0"/>
          </a:p>
          <a:p>
            <a:endParaRPr lang="en-US" dirty="0"/>
          </a:p>
          <a:p>
            <a:endParaRPr lang="en-US" dirty="0"/>
          </a:p>
        </p:txBody>
      </p:sp>
      <p:sp>
        <p:nvSpPr>
          <p:cNvPr id="3" name="Content Placeholder 2"/>
          <p:cNvSpPr>
            <a:spLocks noGrp="1"/>
          </p:cNvSpPr>
          <p:nvPr>
            <p:ph sz="quarter" idx="14"/>
          </p:nvPr>
        </p:nvSpPr>
        <p:spPr>
          <a:xfrm>
            <a:off x="357188" y="1988840"/>
            <a:ext cx="3206700" cy="4519910"/>
          </a:xfrm>
        </p:spPr>
        <p:txBody>
          <a:bodyPr/>
          <a:lstStyle/>
          <a:p>
            <a:r>
              <a:rPr lang="en-US" dirty="0" smtClean="0"/>
              <a:t>Uses Camel XSD Schema</a:t>
            </a:r>
          </a:p>
          <a:p>
            <a:r>
              <a:rPr lang="en-US" dirty="0" smtClean="0"/>
              <a:t>Verbose</a:t>
            </a:r>
          </a:p>
          <a:p>
            <a:r>
              <a:rPr lang="en-US" dirty="0" smtClean="0"/>
              <a:t>Property Placeholder Support</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18</a:t>
            </a:fld>
            <a:endParaRPr lang="en-US" dirty="0"/>
          </a:p>
        </p:txBody>
      </p:sp>
      <p:sp>
        <p:nvSpPr>
          <p:cNvPr id="5" name="Text Placeholder 4"/>
          <p:cNvSpPr>
            <a:spLocks noGrp="1"/>
          </p:cNvSpPr>
          <p:nvPr>
            <p:ph type="body" sz="quarter" idx="15"/>
          </p:nvPr>
        </p:nvSpPr>
        <p:spPr/>
        <p:txBody>
          <a:bodyPr/>
          <a:lstStyle/>
          <a:p>
            <a:r>
              <a:rPr lang="en-US" dirty="0" smtClean="0"/>
              <a:t>Spring XML</a:t>
            </a:r>
            <a:endParaRPr lang="en-US" dirty="0"/>
          </a:p>
        </p:txBody>
      </p:sp>
    </p:spTree>
    <p:extLst>
      <p:ext uri="{BB962C8B-B14F-4D97-AF65-F5344CB8AC3E}">
        <p14:creationId xmlns:p14="http://schemas.microsoft.com/office/powerpoint/2010/main" xmlns="" val="1062087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a:t>
            </a:r>
          </a:p>
          <a:p>
            <a:endParaRPr lang="en-US" dirty="0"/>
          </a:p>
          <a:p>
            <a:endParaRPr lang="en-US" dirty="0"/>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19</a:t>
            </a:fld>
            <a:endParaRPr lang="en-US" dirty="0"/>
          </a:p>
        </p:txBody>
      </p:sp>
      <p:sp>
        <p:nvSpPr>
          <p:cNvPr id="5" name="Text Placeholder 4"/>
          <p:cNvSpPr>
            <a:spLocks noGrp="1"/>
          </p:cNvSpPr>
          <p:nvPr>
            <p:ph type="body" sz="quarter" idx="15"/>
          </p:nvPr>
        </p:nvSpPr>
        <p:spPr/>
        <p:txBody>
          <a:bodyPr/>
          <a:lstStyle/>
          <a:p>
            <a:r>
              <a:rPr lang="en-US" dirty="0" smtClean="0"/>
              <a:t>Java DSL</a:t>
            </a:r>
            <a:endParaRPr lang="en-US" dirty="0"/>
          </a:p>
        </p:txBody>
      </p:sp>
      <p:sp>
        <p:nvSpPr>
          <p:cNvPr id="7" name="Content Placeholder 2"/>
          <p:cNvSpPr txBox="1">
            <a:spLocks/>
          </p:cNvSpPr>
          <p:nvPr/>
        </p:nvSpPr>
        <p:spPr>
          <a:xfrm>
            <a:off x="357188" y="1988840"/>
            <a:ext cx="2990676" cy="4519910"/>
          </a:xfrm>
          <a:prstGeom prst="rect">
            <a:avLst/>
          </a:prstGeom>
        </p:spPr>
        <p:txBody>
          <a:bodyPr vert="horz"/>
          <a:lstStyle>
            <a:lvl1pPr marL="182563" indent="-182563" algn="l" defTabSz="457200" rtl="0" eaLnBrk="1" latinLnBrk="0" hangingPunct="1">
              <a:spcBef>
                <a:spcPct val="20000"/>
              </a:spcBef>
              <a:buClr>
                <a:schemeClr val="tx1">
                  <a:lumMod val="50000"/>
                  <a:lumOff val="50000"/>
                </a:schemeClr>
              </a:buClr>
              <a:buSzPct val="80000"/>
              <a:buFont typeface="Wingdings" charset="2"/>
              <a:buChar char="§"/>
              <a:tabLst/>
              <a:defRPr sz="2400" kern="1200">
                <a:solidFill>
                  <a:schemeClr val="tx1"/>
                </a:solidFill>
                <a:latin typeface="Roboto Light"/>
                <a:ea typeface="+mn-ea"/>
                <a:cs typeface="Roboto Light"/>
              </a:defRPr>
            </a:lvl1pPr>
            <a:lvl2pPr marL="630238" indent="-173038"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2pPr>
            <a:lvl3pPr marL="1081088" indent="-187325"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3pPr>
            <a:lvl4pPr marL="1524000" indent="-152400"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4pPr>
            <a:lvl5pPr marL="1971675" indent="-142875"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Syntactic sugar </a:t>
            </a:r>
          </a:p>
          <a:p>
            <a:r>
              <a:rPr lang="en-US" dirty="0" smtClean="0"/>
              <a:t>Difficult to format</a:t>
            </a:r>
          </a:p>
          <a:p>
            <a:r>
              <a:rPr lang="en-US" dirty="0" smtClean="0"/>
              <a:t>Autocomplete awareness in IDE</a:t>
            </a:r>
          </a:p>
          <a:p>
            <a:endParaRPr lang="en-US" dirty="0"/>
          </a:p>
        </p:txBody>
      </p:sp>
      <p:pic>
        <p:nvPicPr>
          <p:cNvPr id="14" name="Picture 13"/>
          <p:cNvPicPr>
            <a:picLocks noChangeAspect="1"/>
          </p:cNvPicPr>
          <p:nvPr/>
        </p:nvPicPr>
        <p:blipFill>
          <a:blip r:embed="rId3"/>
          <a:stretch>
            <a:fillRect/>
          </a:stretch>
        </p:blipFill>
        <p:spPr>
          <a:xfrm>
            <a:off x="3131839" y="1996221"/>
            <a:ext cx="5976065" cy="3881051"/>
          </a:xfrm>
          <a:prstGeom prst="rect">
            <a:avLst/>
          </a:prstGeom>
        </p:spPr>
      </p:pic>
    </p:spTree>
    <p:extLst>
      <p:ext uri="{BB962C8B-B14F-4D97-AF65-F5344CB8AC3E}">
        <p14:creationId xmlns:p14="http://schemas.microsoft.com/office/powerpoint/2010/main" xmlns="" val="3412109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Training Overview</a:t>
            </a:r>
            <a:endParaRPr lang="en-US"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2</a:t>
            </a:fld>
            <a:endParaRPr lang="en-US" dirty="0"/>
          </a:p>
        </p:txBody>
      </p:sp>
      <p:sp>
        <p:nvSpPr>
          <p:cNvPr id="22" name="Rectangle 21"/>
          <p:cNvSpPr/>
          <p:nvPr/>
        </p:nvSpPr>
        <p:spPr bwMode="auto">
          <a:xfrm>
            <a:off x="395537" y="1196752"/>
            <a:ext cx="8453840" cy="5014892"/>
          </a:xfrm>
          <a:custGeom>
            <a:avLst/>
            <a:gdLst>
              <a:gd name="connsiteX0" fmla="*/ 0 w 8197858"/>
              <a:gd name="connsiteY0" fmla="*/ 0 h 5256584"/>
              <a:gd name="connsiteX1" fmla="*/ 8197858 w 8197858"/>
              <a:gd name="connsiteY1" fmla="*/ 0 h 5256584"/>
              <a:gd name="connsiteX2" fmla="*/ 8197858 w 8197858"/>
              <a:gd name="connsiteY2" fmla="*/ 5256584 h 5256584"/>
              <a:gd name="connsiteX3" fmla="*/ 0 w 8197858"/>
              <a:gd name="connsiteY3" fmla="*/ 5256584 h 5256584"/>
              <a:gd name="connsiteX4" fmla="*/ 0 w 8197858"/>
              <a:gd name="connsiteY4" fmla="*/ 0 h 5256584"/>
              <a:gd name="connsiteX0" fmla="*/ 0 w 8309825"/>
              <a:gd name="connsiteY0" fmla="*/ 130629 h 5387213"/>
              <a:gd name="connsiteX1" fmla="*/ 8309825 w 8309825"/>
              <a:gd name="connsiteY1" fmla="*/ 0 h 5387213"/>
              <a:gd name="connsiteX2" fmla="*/ 8197858 w 8309825"/>
              <a:gd name="connsiteY2" fmla="*/ 5387213 h 5387213"/>
              <a:gd name="connsiteX3" fmla="*/ 0 w 8309825"/>
              <a:gd name="connsiteY3" fmla="*/ 5387213 h 5387213"/>
              <a:gd name="connsiteX4" fmla="*/ 0 w 8309825"/>
              <a:gd name="connsiteY4" fmla="*/ 130629 h 538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825" h="5387213">
                <a:moveTo>
                  <a:pt x="0" y="130629"/>
                </a:moveTo>
                <a:lnTo>
                  <a:pt x="8309825" y="0"/>
                </a:lnTo>
                <a:lnTo>
                  <a:pt x="8197858" y="5387213"/>
                </a:lnTo>
                <a:lnTo>
                  <a:pt x="0" y="5387213"/>
                </a:lnTo>
                <a:lnTo>
                  <a:pt x="0" y="130629"/>
                </a:lnTo>
                <a:close/>
              </a:path>
            </a:pathLst>
          </a:custGeom>
          <a:solidFill>
            <a:schemeClr val="tx1">
              <a:lumMod val="90000"/>
              <a:lumOff val="1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4" name="Rectangle 23"/>
          <p:cNvSpPr/>
          <p:nvPr/>
        </p:nvSpPr>
        <p:spPr bwMode="auto">
          <a:xfrm>
            <a:off x="632202" y="4725144"/>
            <a:ext cx="7840286" cy="1220037"/>
          </a:xfrm>
          <a:custGeom>
            <a:avLst/>
            <a:gdLst>
              <a:gd name="connsiteX0" fmla="*/ 0 w 7709657"/>
              <a:gd name="connsiteY0" fmla="*/ 0 h 1191492"/>
              <a:gd name="connsiteX1" fmla="*/ 7709657 w 7709657"/>
              <a:gd name="connsiteY1" fmla="*/ 0 h 1191492"/>
              <a:gd name="connsiteX2" fmla="*/ 7709657 w 7709657"/>
              <a:gd name="connsiteY2" fmla="*/ 1191492 h 1191492"/>
              <a:gd name="connsiteX3" fmla="*/ 0 w 7709657"/>
              <a:gd name="connsiteY3" fmla="*/ 1191492 h 1191492"/>
              <a:gd name="connsiteX4" fmla="*/ 0 w 7709657"/>
              <a:gd name="connsiteY4" fmla="*/ 0 h 1191492"/>
              <a:gd name="connsiteX0" fmla="*/ 0 w 7840286"/>
              <a:gd name="connsiteY0" fmla="*/ 0 h 1275467"/>
              <a:gd name="connsiteX1" fmla="*/ 7709657 w 7840286"/>
              <a:gd name="connsiteY1" fmla="*/ 0 h 1275467"/>
              <a:gd name="connsiteX2" fmla="*/ 7840286 w 7840286"/>
              <a:gd name="connsiteY2" fmla="*/ 1275467 h 1275467"/>
              <a:gd name="connsiteX3" fmla="*/ 0 w 7840286"/>
              <a:gd name="connsiteY3" fmla="*/ 1191492 h 1275467"/>
              <a:gd name="connsiteX4" fmla="*/ 0 w 7840286"/>
              <a:gd name="connsiteY4" fmla="*/ 0 h 1275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286" h="1275467">
                <a:moveTo>
                  <a:pt x="0" y="0"/>
                </a:moveTo>
                <a:lnTo>
                  <a:pt x="7709657" y="0"/>
                </a:lnTo>
                <a:lnTo>
                  <a:pt x="7840286" y="1275467"/>
                </a:lnTo>
                <a:lnTo>
                  <a:pt x="0" y="1191492"/>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500" dirty="0"/>
          </a:p>
          <a:p>
            <a:pPr algn="ctr"/>
            <a:r>
              <a:rPr lang="nl-NL" sz="1000" dirty="0" smtClean="0">
                <a:solidFill>
                  <a:schemeClr val="bg1"/>
                </a:solidFill>
                <a:latin typeface="Roboto Regular" panose="02000000000000000000" pitchFamily="2" charset="0"/>
                <a:ea typeface="Roboto Regular" panose="02000000000000000000" pitchFamily="2" charset="0"/>
              </a:rPr>
              <a:t>Foundation</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3" name="Rectangle 20"/>
          <p:cNvSpPr/>
          <p:nvPr/>
        </p:nvSpPr>
        <p:spPr bwMode="auto">
          <a:xfrm>
            <a:off x="4680972"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solidFill>
                <a:schemeClr val="bg1"/>
              </a:solidFill>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Front-end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1" name="Rectangle 20"/>
          <p:cNvSpPr/>
          <p:nvPr/>
        </p:nvSpPr>
        <p:spPr bwMode="auto">
          <a:xfrm>
            <a:off x="607720"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Back-end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5" name="Rectangle 4"/>
          <p:cNvSpPr/>
          <p:nvPr/>
        </p:nvSpPr>
        <p:spPr bwMode="auto">
          <a:xfrm>
            <a:off x="817983"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rgbClr val="C000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solidFill>
                  <a:schemeClr val="bg1"/>
                </a:solidFill>
                <a:latin typeface="Roboto Regular" panose="02000000000000000000" pitchFamily="2" charset="0"/>
                <a:ea typeface="Roboto Regular" panose="02000000000000000000" pitchFamily="2" charset="0"/>
              </a:rPr>
              <a:t>Enterprise</a:t>
            </a:r>
          </a:p>
          <a:p>
            <a:pPr algn="ctr"/>
            <a:r>
              <a:rPr lang="nl-NL" sz="1000" dirty="0" smtClean="0">
                <a:solidFill>
                  <a:schemeClr val="bg1"/>
                </a:solidFill>
                <a:latin typeface="Roboto Regular" panose="02000000000000000000" pitchFamily="2" charset="0"/>
                <a:ea typeface="Roboto Regular" panose="02000000000000000000" pitchFamily="2" charset="0"/>
              </a:rPr>
              <a:t>Integration</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6" name="Rectangle 4"/>
          <p:cNvSpPr/>
          <p:nvPr/>
        </p:nvSpPr>
        <p:spPr bwMode="auto">
          <a:xfrm>
            <a:off x="2017636"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Content</a:t>
            </a:r>
          </a:p>
          <a:p>
            <a:pPr algn="ctr"/>
            <a:r>
              <a:rPr lang="nl-NL" sz="1000" dirty="0" smtClean="0">
                <a:latin typeface="Roboto Regular" panose="02000000000000000000" pitchFamily="2" charset="0"/>
                <a:ea typeface="Roboto Regular" panose="02000000000000000000" pitchFamily="2" charset="0"/>
              </a:rPr>
              <a:t>Services</a:t>
            </a:r>
            <a:endParaRPr lang="en-US" sz="1000" dirty="0">
              <a:latin typeface="Roboto Regular" panose="02000000000000000000" pitchFamily="2" charset="0"/>
              <a:ea typeface="Roboto Regular" panose="02000000000000000000" pitchFamily="2" charset="0"/>
            </a:endParaRPr>
          </a:p>
        </p:txBody>
      </p:sp>
      <p:sp>
        <p:nvSpPr>
          <p:cNvPr id="7" name="Rectangle 4"/>
          <p:cNvSpPr/>
          <p:nvPr/>
        </p:nvSpPr>
        <p:spPr bwMode="auto">
          <a:xfrm>
            <a:off x="3217289"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a:latin typeface="Roboto Regular" panose="02000000000000000000" pitchFamily="2" charset="0"/>
                <a:ea typeface="Roboto Regular" panose="02000000000000000000" pitchFamily="2" charset="0"/>
              </a:rPr>
              <a:t>Advanced</a:t>
            </a:r>
          </a:p>
          <a:p>
            <a:pPr algn="ctr"/>
            <a:r>
              <a:rPr lang="nl-NL" sz="1000" dirty="0" smtClean="0">
                <a:latin typeface="Roboto Regular" panose="02000000000000000000" pitchFamily="2" charset="0"/>
                <a:ea typeface="Roboto Regular" panose="02000000000000000000" pitchFamily="2" charset="0"/>
              </a:rPr>
              <a:t>Security</a:t>
            </a:r>
            <a:endParaRPr lang="en-US" sz="1000" dirty="0">
              <a:latin typeface="Roboto Regular" panose="02000000000000000000" pitchFamily="2" charset="0"/>
              <a:ea typeface="Roboto Regular" panose="02000000000000000000" pitchFamily="2" charset="0"/>
            </a:endParaRPr>
          </a:p>
        </p:txBody>
      </p:sp>
      <p:sp>
        <p:nvSpPr>
          <p:cNvPr id="8" name="Rectangle 4"/>
          <p:cNvSpPr/>
          <p:nvPr/>
        </p:nvSpPr>
        <p:spPr bwMode="auto">
          <a:xfrm>
            <a:off x="1378685"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Targeting</a:t>
            </a:r>
            <a:endParaRPr lang="en-US" sz="1000" dirty="0">
              <a:latin typeface="Roboto Regular" panose="02000000000000000000" pitchFamily="2" charset="0"/>
              <a:ea typeface="Roboto Regular" panose="02000000000000000000" pitchFamily="2" charset="0"/>
            </a:endParaRPr>
          </a:p>
        </p:txBody>
      </p:sp>
      <p:sp>
        <p:nvSpPr>
          <p:cNvPr id="9" name="Rectangle 4"/>
          <p:cNvSpPr/>
          <p:nvPr/>
        </p:nvSpPr>
        <p:spPr bwMode="auto">
          <a:xfrm>
            <a:off x="2691630"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Publishing</a:t>
            </a:r>
            <a:endParaRPr lang="en-US" sz="1000" dirty="0">
              <a:latin typeface="Roboto Regular" panose="02000000000000000000" pitchFamily="2" charset="0"/>
              <a:ea typeface="Roboto Regular" panose="02000000000000000000" pitchFamily="2" charset="0"/>
            </a:endParaRPr>
          </a:p>
        </p:txBody>
      </p:sp>
      <p:sp>
        <p:nvSpPr>
          <p:cNvPr id="10" name="Rectangle 4"/>
          <p:cNvSpPr/>
          <p:nvPr/>
        </p:nvSpPr>
        <p:spPr bwMode="auto">
          <a:xfrm>
            <a:off x="1020086"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Essentials</a:t>
            </a:r>
            <a:endParaRPr lang="en-US" sz="1000" dirty="0">
              <a:latin typeface="Roboto Regular" panose="02000000000000000000" pitchFamily="2" charset="0"/>
              <a:ea typeface="Roboto Regular" panose="02000000000000000000" pitchFamily="2" charset="0"/>
            </a:endParaRPr>
          </a:p>
        </p:txBody>
      </p:sp>
      <p:sp>
        <p:nvSpPr>
          <p:cNvPr id="11" name="Rectangle 4"/>
          <p:cNvSpPr/>
          <p:nvPr/>
        </p:nvSpPr>
        <p:spPr bwMode="auto">
          <a:xfrm>
            <a:off x="2900135"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Technologies</a:t>
            </a:r>
            <a:endParaRPr lang="en-US" sz="1000" dirty="0">
              <a:latin typeface="Roboto Regular" panose="02000000000000000000" pitchFamily="2" charset="0"/>
              <a:ea typeface="Roboto Regular" panose="02000000000000000000" pitchFamily="2" charset="0"/>
            </a:endParaRPr>
          </a:p>
        </p:txBody>
      </p:sp>
      <p:sp>
        <p:nvSpPr>
          <p:cNvPr id="12" name="Rectangle 4"/>
          <p:cNvSpPr/>
          <p:nvPr/>
        </p:nvSpPr>
        <p:spPr bwMode="auto">
          <a:xfrm>
            <a:off x="4780184"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Tools</a:t>
            </a:r>
            <a:endParaRPr lang="en-US" sz="1000" dirty="0">
              <a:latin typeface="Roboto Regular" panose="02000000000000000000" pitchFamily="2" charset="0"/>
              <a:ea typeface="Roboto Regular" panose="02000000000000000000" pitchFamily="2" charset="0"/>
            </a:endParaRPr>
          </a:p>
        </p:txBody>
      </p:sp>
      <p:sp>
        <p:nvSpPr>
          <p:cNvPr id="13" name="Rectangle 4"/>
          <p:cNvSpPr/>
          <p:nvPr/>
        </p:nvSpPr>
        <p:spPr bwMode="auto">
          <a:xfrm>
            <a:off x="6660232"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APIs</a:t>
            </a:r>
            <a:endParaRPr lang="en-US" sz="1000" dirty="0">
              <a:latin typeface="Roboto Regular" panose="02000000000000000000" pitchFamily="2" charset="0"/>
              <a:ea typeface="Roboto Regular" panose="02000000000000000000" pitchFamily="2" charset="0"/>
            </a:endParaRPr>
          </a:p>
        </p:txBody>
      </p:sp>
      <p:sp>
        <p:nvSpPr>
          <p:cNvPr id="15" name="Rectangle 4"/>
          <p:cNvSpPr/>
          <p:nvPr/>
        </p:nvSpPr>
        <p:spPr bwMode="auto">
          <a:xfrm>
            <a:off x="4891235"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Overview</a:t>
            </a:r>
            <a:endParaRPr lang="en-US" sz="1000" dirty="0">
              <a:latin typeface="Roboto Regular" panose="02000000000000000000" pitchFamily="2" charset="0"/>
              <a:ea typeface="Roboto Regular" panose="02000000000000000000" pitchFamily="2" charset="0"/>
            </a:endParaRPr>
          </a:p>
        </p:txBody>
      </p:sp>
      <p:sp>
        <p:nvSpPr>
          <p:cNvPr id="16" name="Rectangle 4"/>
          <p:cNvSpPr/>
          <p:nvPr/>
        </p:nvSpPr>
        <p:spPr bwMode="auto">
          <a:xfrm>
            <a:off x="6090888"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Widget</a:t>
            </a:r>
            <a:br>
              <a:rPr lang="nl-NL" sz="1000" dirty="0" smtClean="0">
                <a:latin typeface="Roboto Regular" panose="02000000000000000000" pitchFamily="2" charset="0"/>
                <a:ea typeface="Roboto Regular" panose="02000000000000000000" pitchFamily="2" charset="0"/>
              </a:rPr>
            </a:b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17" name="Rectangle 4"/>
          <p:cNvSpPr/>
          <p:nvPr/>
        </p:nvSpPr>
        <p:spPr bwMode="auto">
          <a:xfrm>
            <a:off x="7290541"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Template</a:t>
            </a:r>
          </a:p>
          <a:p>
            <a:pPr algn="ct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18" name="Rectangle 4"/>
          <p:cNvSpPr/>
          <p:nvPr/>
        </p:nvSpPr>
        <p:spPr bwMode="auto">
          <a:xfrm>
            <a:off x="5451938"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Client</a:t>
            </a:r>
            <a:endParaRPr lang="en-US" sz="1000" dirty="0">
              <a:latin typeface="Roboto Regular" panose="02000000000000000000" pitchFamily="2" charset="0"/>
              <a:ea typeface="Roboto Regular" panose="02000000000000000000" pitchFamily="2" charset="0"/>
            </a:endParaRPr>
          </a:p>
        </p:txBody>
      </p:sp>
      <p:sp>
        <p:nvSpPr>
          <p:cNvPr id="19" name="Rectangle 4"/>
          <p:cNvSpPr/>
          <p:nvPr/>
        </p:nvSpPr>
        <p:spPr bwMode="auto">
          <a:xfrm>
            <a:off x="6764883"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ICE</a:t>
            </a:r>
            <a:endParaRPr lang="en-US" sz="1000" dirty="0">
              <a:latin typeface="Roboto Regular" panose="02000000000000000000" pitchFamily="2" charset="0"/>
              <a:ea typeface="Roboto Regular" panose="02000000000000000000" pitchFamily="2" charset="0"/>
            </a:endParaRPr>
          </a:p>
        </p:txBody>
      </p:sp>
      <p:sp>
        <p:nvSpPr>
          <p:cNvPr id="26" name="Rectangle 25"/>
          <p:cNvSpPr/>
          <p:nvPr/>
        </p:nvSpPr>
        <p:spPr bwMode="auto">
          <a:xfrm>
            <a:off x="651268" y="1544824"/>
            <a:ext cx="7821219" cy="516024"/>
          </a:xfrm>
          <a:custGeom>
            <a:avLst/>
            <a:gdLst>
              <a:gd name="connsiteX0" fmla="*/ 0 w 7523875"/>
              <a:gd name="connsiteY0" fmla="*/ 0 h 432048"/>
              <a:gd name="connsiteX1" fmla="*/ 7523875 w 7523875"/>
              <a:gd name="connsiteY1" fmla="*/ 0 h 432048"/>
              <a:gd name="connsiteX2" fmla="*/ 7523875 w 7523875"/>
              <a:gd name="connsiteY2" fmla="*/ 432048 h 432048"/>
              <a:gd name="connsiteX3" fmla="*/ 0 w 7523875"/>
              <a:gd name="connsiteY3" fmla="*/ 432048 h 432048"/>
              <a:gd name="connsiteX4" fmla="*/ 0 w 7523875"/>
              <a:gd name="connsiteY4" fmla="*/ 0 h 432048"/>
              <a:gd name="connsiteX0" fmla="*/ 0 w 7607850"/>
              <a:gd name="connsiteY0" fmla="*/ 83976 h 516024"/>
              <a:gd name="connsiteX1" fmla="*/ 7607850 w 7607850"/>
              <a:gd name="connsiteY1" fmla="*/ 0 h 516024"/>
              <a:gd name="connsiteX2" fmla="*/ 7523875 w 7607850"/>
              <a:gd name="connsiteY2" fmla="*/ 516024 h 516024"/>
              <a:gd name="connsiteX3" fmla="*/ 0 w 7607850"/>
              <a:gd name="connsiteY3" fmla="*/ 516024 h 516024"/>
              <a:gd name="connsiteX4" fmla="*/ 0 w 7607850"/>
              <a:gd name="connsiteY4" fmla="*/ 83976 h 51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850" h="516024">
                <a:moveTo>
                  <a:pt x="0" y="83976"/>
                </a:moveTo>
                <a:lnTo>
                  <a:pt x="7607850" y="0"/>
                </a:lnTo>
                <a:lnTo>
                  <a:pt x="7523875" y="516024"/>
                </a:lnTo>
                <a:lnTo>
                  <a:pt x="0" y="516024"/>
                </a:lnTo>
                <a:lnTo>
                  <a:pt x="0" y="83976"/>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Group Workshop</a:t>
            </a:r>
            <a:endParaRPr lang="en-US" sz="1000" dirty="0">
              <a:latin typeface="Roboto Regular" panose="02000000000000000000" pitchFamily="2" charset="0"/>
              <a:ea typeface="Roboto Regular" panose="02000000000000000000" pitchFamily="2" charset="0"/>
            </a:endParaRPr>
          </a:p>
        </p:txBody>
      </p:sp>
    </p:spTree>
    <p:extLst>
      <p:ext uri="{BB962C8B-B14F-4D97-AF65-F5344CB8AC3E}">
        <p14:creationId xmlns:p14="http://schemas.microsoft.com/office/powerpoint/2010/main" xmlns="" val="1750819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a:t>
            </a:r>
          </a:p>
        </p:txBody>
      </p:sp>
      <p:sp>
        <p:nvSpPr>
          <p:cNvPr id="4" name="Slide Number Placeholder 3"/>
          <p:cNvSpPr>
            <a:spLocks noGrp="1"/>
          </p:cNvSpPr>
          <p:nvPr>
            <p:ph type="sldNum" sz="quarter" idx="4"/>
          </p:nvPr>
        </p:nvSpPr>
        <p:spPr/>
        <p:txBody>
          <a:bodyPr/>
          <a:lstStyle/>
          <a:p>
            <a:fld id="{6FF59741-7650-A046-95B5-8D31235C520E}" type="slidenum">
              <a:rPr lang="en-US" smtClean="0"/>
              <a:pPr/>
              <a:t>20</a:t>
            </a:fld>
            <a:endParaRPr lang="en-US" dirty="0"/>
          </a:p>
        </p:txBody>
      </p:sp>
      <p:sp>
        <p:nvSpPr>
          <p:cNvPr id="5" name="Text Placeholder 4"/>
          <p:cNvSpPr>
            <a:spLocks noGrp="1"/>
          </p:cNvSpPr>
          <p:nvPr>
            <p:ph type="body" sz="quarter" idx="15"/>
          </p:nvPr>
        </p:nvSpPr>
        <p:spPr/>
        <p:txBody>
          <a:bodyPr/>
          <a:lstStyle/>
          <a:p>
            <a:r>
              <a:rPr lang="en-US" dirty="0" smtClean="0"/>
              <a:t>List of available DSL</a:t>
            </a:r>
            <a:endParaRPr lang="en-US" dirty="0"/>
          </a:p>
        </p:txBody>
      </p:sp>
      <p:graphicFrame>
        <p:nvGraphicFramePr>
          <p:cNvPr id="7" name="Content Placeholder 6"/>
          <p:cNvGraphicFramePr>
            <a:graphicFrameLocks noGrp="1"/>
          </p:cNvGraphicFramePr>
          <p:nvPr>
            <p:ph sz="quarter" idx="14"/>
            <p:extLst>
              <p:ext uri="{D42A27DB-BD31-4B8C-83A1-F6EECF244321}">
                <p14:modId xmlns:p14="http://schemas.microsoft.com/office/powerpoint/2010/main" xmlns="" val="920580593"/>
              </p:ext>
            </p:extLst>
          </p:nvPr>
        </p:nvGraphicFramePr>
        <p:xfrm>
          <a:off x="827584" y="1989138"/>
          <a:ext cx="7435126" cy="3876040"/>
        </p:xfrm>
        <a:graphic>
          <a:graphicData uri="http://schemas.openxmlformats.org/drawingml/2006/table">
            <a:tbl>
              <a:tblPr firstRow="1" bandRow="1">
                <a:tableStyleId>{073A0DAA-6AF3-43AB-8588-CEC1D06C72B9}</a:tableStyleId>
              </a:tblPr>
              <a:tblGrid>
                <a:gridCol w="1338580"/>
                <a:gridCol w="6096546"/>
              </a:tblGrid>
              <a:tr h="370840">
                <a:tc>
                  <a:txBody>
                    <a:bodyPr/>
                    <a:lstStyle/>
                    <a:p>
                      <a:r>
                        <a:rPr lang="en-US" dirty="0" smtClean="0"/>
                        <a:t>DSL</a:t>
                      </a:r>
                      <a:endParaRPr lang="en-US" dirty="0"/>
                    </a:p>
                  </a:txBody>
                  <a:tcPr/>
                </a:tc>
                <a:tc>
                  <a:txBody>
                    <a:bodyPr/>
                    <a:lstStyle/>
                    <a:p>
                      <a:r>
                        <a:rPr lang="en-US" dirty="0" smtClean="0"/>
                        <a:t>Description</a:t>
                      </a:r>
                      <a:endParaRPr lang="en-US" dirty="0"/>
                    </a:p>
                  </a:txBody>
                  <a:tcPr/>
                </a:tc>
              </a:tr>
              <a:tr h="370840">
                <a:tc>
                  <a:txBody>
                    <a:bodyPr/>
                    <a:lstStyle/>
                    <a:p>
                      <a:r>
                        <a:rPr lang="en-US" dirty="0" smtClean="0"/>
                        <a:t>Java</a:t>
                      </a:r>
                      <a:endParaRPr lang="en-US" dirty="0"/>
                    </a:p>
                  </a:txBody>
                  <a:tcPr/>
                </a:tc>
                <a:tc>
                  <a:txBody>
                    <a:bodyPr/>
                    <a:lstStyle/>
                    <a:p>
                      <a:r>
                        <a:rPr lang="en-US" sz="1800" kern="1200" dirty="0" smtClean="0">
                          <a:effectLst/>
                        </a:rPr>
                        <a:t>A Java based DSL using the fluent builder style</a:t>
                      </a:r>
                      <a:endParaRPr lang="en-US" dirty="0"/>
                    </a:p>
                  </a:txBody>
                  <a:tcPr/>
                </a:tc>
              </a:tr>
              <a:tr h="370840">
                <a:tc>
                  <a:txBody>
                    <a:bodyPr/>
                    <a:lstStyle/>
                    <a:p>
                      <a:r>
                        <a:rPr lang="en-US" dirty="0" smtClean="0"/>
                        <a:t>Spring</a:t>
                      </a:r>
                      <a:endParaRPr lang="en-US" dirty="0"/>
                    </a:p>
                  </a:txBody>
                  <a:tcPr/>
                </a:tc>
                <a:tc>
                  <a:txBody>
                    <a:bodyPr/>
                    <a:lstStyle/>
                    <a:p>
                      <a:r>
                        <a:rPr lang="en-US" sz="1800" kern="1200" dirty="0" smtClean="0">
                          <a:effectLst/>
                        </a:rPr>
                        <a:t>A XML based DSL in Spring XML files</a:t>
                      </a:r>
                      <a:endParaRPr lang="en-US" dirty="0"/>
                    </a:p>
                  </a:txBody>
                  <a:tcPr/>
                </a:tc>
              </a:tr>
              <a:tr h="370840">
                <a:tc>
                  <a:txBody>
                    <a:bodyPr/>
                    <a:lstStyle/>
                    <a:p>
                      <a:r>
                        <a:rPr lang="en-US" dirty="0" smtClean="0"/>
                        <a:t>Blueprint</a:t>
                      </a:r>
                      <a:endParaRPr lang="en-US" dirty="0"/>
                    </a:p>
                  </a:txBody>
                  <a:tcPr/>
                </a:tc>
                <a:tc>
                  <a:txBody>
                    <a:bodyPr/>
                    <a:lstStyle/>
                    <a:p>
                      <a:r>
                        <a:rPr lang="en-US" dirty="0" smtClean="0"/>
                        <a:t>A XML based DSL in </a:t>
                      </a:r>
                      <a:r>
                        <a:rPr lang="en-US" dirty="0" err="1" smtClean="0"/>
                        <a:t>OSGi</a:t>
                      </a:r>
                      <a:r>
                        <a:rPr lang="en-US" dirty="0" smtClean="0"/>
                        <a:t> Blueprint XML files</a:t>
                      </a:r>
                      <a:endParaRPr lang="en-US" dirty="0"/>
                    </a:p>
                  </a:txBody>
                  <a:tcPr/>
                </a:tc>
              </a:tr>
              <a:tr h="370840">
                <a:tc>
                  <a:txBody>
                    <a:bodyPr/>
                    <a:lstStyle/>
                    <a:p>
                      <a:r>
                        <a:rPr lang="en-US" dirty="0" smtClean="0"/>
                        <a:t>REST</a:t>
                      </a:r>
                      <a:endParaRPr lang="en-US" dirty="0"/>
                    </a:p>
                  </a:txBody>
                  <a:tcPr/>
                </a:tc>
                <a:tc>
                  <a:txBody>
                    <a:bodyPr/>
                    <a:lstStyle/>
                    <a:p>
                      <a:r>
                        <a:rPr lang="en-US" dirty="0" smtClean="0"/>
                        <a:t>A DSL to define REST services using a REST style in either Java or XML</a:t>
                      </a:r>
                      <a:endParaRPr lang="en-US" dirty="0"/>
                    </a:p>
                  </a:txBody>
                  <a:tcPr/>
                </a:tc>
              </a:tr>
              <a:tr h="370840">
                <a:tc>
                  <a:txBody>
                    <a:bodyPr/>
                    <a:lstStyle/>
                    <a:p>
                      <a:r>
                        <a:rPr lang="en-US" dirty="0" smtClean="0"/>
                        <a:t>Groovy</a:t>
                      </a:r>
                      <a:endParaRPr lang="en-US" dirty="0"/>
                    </a:p>
                  </a:txBody>
                  <a:tcPr/>
                </a:tc>
                <a:tc>
                  <a:txBody>
                    <a:bodyPr/>
                    <a:lstStyle/>
                    <a:p>
                      <a:r>
                        <a:rPr lang="en-US" dirty="0" smtClean="0"/>
                        <a:t>A Groovy based DSL using Groovy programming language</a:t>
                      </a:r>
                      <a:endParaRPr lang="en-US" dirty="0"/>
                    </a:p>
                  </a:txBody>
                  <a:tcPr/>
                </a:tc>
              </a:tr>
              <a:tr h="370840">
                <a:tc>
                  <a:txBody>
                    <a:bodyPr/>
                    <a:lstStyle/>
                    <a:p>
                      <a:r>
                        <a:rPr lang="en-US" dirty="0" smtClean="0"/>
                        <a:t>Scala</a:t>
                      </a:r>
                      <a:endParaRPr lang="en-US" dirty="0"/>
                    </a:p>
                  </a:txBody>
                  <a:tcPr/>
                </a:tc>
                <a:tc>
                  <a:txBody>
                    <a:bodyPr/>
                    <a:lstStyle/>
                    <a:p>
                      <a:r>
                        <a:rPr lang="en-US" dirty="0" smtClean="0"/>
                        <a:t>A Scala based DSL using Scala programming language</a:t>
                      </a:r>
                      <a:endParaRPr lang="en-US" dirty="0"/>
                    </a:p>
                  </a:txBody>
                  <a:tcPr/>
                </a:tc>
              </a:tr>
              <a:tr h="370840">
                <a:tc>
                  <a:txBody>
                    <a:bodyPr/>
                    <a:lstStyle/>
                    <a:p>
                      <a:r>
                        <a:rPr lang="en-US" dirty="0" smtClean="0"/>
                        <a:t>Annotation</a:t>
                      </a:r>
                      <a:endParaRPr lang="en-US" dirty="0"/>
                    </a:p>
                  </a:txBody>
                  <a:tcPr/>
                </a:tc>
                <a:tc>
                  <a:txBody>
                    <a:bodyPr/>
                    <a:lstStyle/>
                    <a:p>
                      <a:r>
                        <a:rPr lang="en-US" sz="1800" kern="1200" dirty="0" smtClean="0">
                          <a:effectLst/>
                        </a:rPr>
                        <a:t>Use annotations in Java beans</a:t>
                      </a:r>
                      <a:endParaRPr lang="en-US" dirty="0"/>
                    </a:p>
                  </a:txBody>
                  <a:tcPr/>
                </a:tc>
              </a:tr>
              <a:tr h="370840">
                <a:tc>
                  <a:txBody>
                    <a:bodyPr/>
                    <a:lstStyle/>
                    <a:p>
                      <a:r>
                        <a:rPr lang="en-US" dirty="0" err="1" smtClean="0"/>
                        <a:t>Kotlin</a:t>
                      </a:r>
                      <a:endParaRPr lang="en-US" dirty="0"/>
                    </a:p>
                  </a:txBody>
                  <a:tcPr/>
                </a:tc>
                <a:tc>
                  <a:txBody>
                    <a:bodyPr/>
                    <a:lstStyle/>
                    <a:p>
                      <a:r>
                        <a:rPr lang="en-US" dirty="0" smtClean="0"/>
                        <a:t>A</a:t>
                      </a:r>
                      <a:r>
                        <a:rPr lang="en-US" baseline="0" dirty="0" smtClean="0"/>
                        <a:t> Camel DSL that allows using Kool Expressions</a:t>
                      </a:r>
                      <a:endParaRPr lang="en-US" dirty="0"/>
                    </a:p>
                  </a:txBody>
                  <a:tcPr/>
                </a:tc>
              </a:tr>
            </a:tbl>
          </a:graphicData>
        </a:graphic>
      </p:graphicFrame>
    </p:spTree>
    <p:extLst>
      <p:ext uri="{BB962C8B-B14F-4D97-AF65-F5344CB8AC3E}">
        <p14:creationId xmlns:p14="http://schemas.microsoft.com/office/powerpoint/2010/main" xmlns="" val="13251716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21</a:t>
            </a:fld>
            <a:endParaRPr lang="en-US" dirty="0"/>
          </a:p>
        </p:txBody>
      </p:sp>
      <p:sp>
        <p:nvSpPr>
          <p:cNvPr id="5" name="Text Placeholder 4"/>
          <p:cNvSpPr>
            <a:spLocks noGrp="1"/>
          </p:cNvSpPr>
          <p:nvPr>
            <p:ph type="body" sz="quarter" idx="15"/>
          </p:nvPr>
        </p:nvSpPr>
        <p:spPr/>
        <p:txBody>
          <a:bodyPr/>
          <a:lstStyle/>
          <a:p>
            <a:r>
              <a:rPr lang="en-US" dirty="0" smtClean="0"/>
              <a:t>Processors</a:t>
            </a:r>
            <a:endParaRPr lang="en-US" dirty="0"/>
          </a:p>
        </p:txBody>
      </p:sp>
      <p:sp>
        <p:nvSpPr>
          <p:cNvPr id="9" name="Text Placeholder 5"/>
          <p:cNvSpPr txBox="1">
            <a:spLocks/>
          </p:cNvSpPr>
          <p:nvPr/>
        </p:nvSpPr>
        <p:spPr>
          <a:xfrm>
            <a:off x="539552" y="2095978"/>
            <a:ext cx="3744416" cy="3061214"/>
          </a:xfrm>
          <a:prstGeom prst="rect">
            <a:avLst/>
          </a:prstGeom>
        </p:spPr>
        <p:txBody>
          <a:bodyPr vert="horz"/>
          <a:lstStyle>
            <a:lvl1pPr marL="182563" indent="-182563" algn="l" defTabSz="457200" rtl="0" eaLnBrk="1" latinLnBrk="0" hangingPunct="1">
              <a:spcBef>
                <a:spcPct val="20000"/>
              </a:spcBef>
              <a:buClr>
                <a:schemeClr val="tx1">
                  <a:lumMod val="50000"/>
                  <a:lumOff val="50000"/>
                </a:schemeClr>
              </a:buClr>
              <a:buSzPct val="80000"/>
              <a:buFont typeface="Wingdings" charset="2"/>
              <a:buChar char="§"/>
              <a:tabLst/>
              <a:defRPr sz="2400" kern="1200">
                <a:solidFill>
                  <a:schemeClr val="tx1"/>
                </a:solidFill>
                <a:latin typeface="Roboto Light"/>
                <a:ea typeface="+mn-ea"/>
                <a:cs typeface="Roboto Light"/>
              </a:defRPr>
            </a:lvl1pPr>
            <a:lvl2pPr marL="630238" indent="-173038"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2pPr>
            <a:lvl3pPr marL="1081088" indent="-187325"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3pPr>
            <a:lvl4pPr marL="1524000" indent="-152400"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4pPr>
            <a:lvl5pPr marL="1971675" indent="-142875"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The </a:t>
            </a:r>
            <a:r>
              <a:rPr lang="en-US" sz="2000" i="1" dirty="0" smtClean="0"/>
              <a:t>Processor</a:t>
            </a:r>
            <a:r>
              <a:rPr lang="en-US" sz="2000" dirty="0" smtClean="0"/>
              <a:t> interface is used to implement consumers of message exchanges or to implement a </a:t>
            </a:r>
            <a:r>
              <a:rPr lang="en-US" sz="2000" i="1" dirty="0" smtClean="0"/>
              <a:t>Message Translator</a:t>
            </a:r>
          </a:p>
          <a:p>
            <a:endParaRPr lang="en-US" sz="2000" i="1" dirty="0" smtClean="0"/>
          </a:p>
          <a:p>
            <a:r>
              <a:rPr lang="en-US" sz="2000" dirty="0" smtClean="0"/>
              <a:t>Can modify the incoming message or the outgoing message</a:t>
            </a:r>
          </a:p>
          <a:p>
            <a:endParaRPr lang="en-US" sz="2000" dirty="0" smtClean="0"/>
          </a:p>
          <a:p>
            <a:r>
              <a:rPr lang="en-US" sz="2000" dirty="0" smtClean="0"/>
              <a:t>Possibilities are endless</a:t>
            </a:r>
            <a:endParaRPr lang="en-US" sz="2000" dirty="0"/>
          </a:p>
        </p:txBody>
      </p:sp>
      <p:sp>
        <p:nvSpPr>
          <p:cNvPr id="7" name="Text Placeholder 5"/>
          <p:cNvSpPr txBox="1">
            <a:spLocks/>
          </p:cNvSpPr>
          <p:nvPr/>
        </p:nvSpPr>
        <p:spPr>
          <a:xfrm>
            <a:off x="4572000" y="1951962"/>
            <a:ext cx="4104456" cy="2773182"/>
          </a:xfrm>
          <a:prstGeom prst="rect">
            <a:avLst/>
          </a:prstGeom>
        </p:spPr>
        <p:txBody>
          <a:bodyPr vert="horz"/>
          <a:lstStyle>
            <a:lvl1pPr marL="182563" indent="-182563" algn="l" defTabSz="457200" rtl="0" eaLnBrk="1" latinLnBrk="0" hangingPunct="1">
              <a:spcBef>
                <a:spcPct val="20000"/>
              </a:spcBef>
              <a:buClr>
                <a:schemeClr val="tx1">
                  <a:lumMod val="50000"/>
                  <a:lumOff val="50000"/>
                </a:schemeClr>
              </a:buClr>
              <a:buSzPct val="80000"/>
              <a:buFont typeface="Wingdings" charset="2"/>
              <a:buChar char="§"/>
              <a:tabLst/>
              <a:defRPr sz="2400" kern="1200">
                <a:solidFill>
                  <a:schemeClr val="tx1"/>
                </a:solidFill>
                <a:latin typeface="Roboto Light"/>
                <a:ea typeface="+mn-ea"/>
                <a:cs typeface="Roboto Light"/>
              </a:defRPr>
            </a:lvl1pPr>
            <a:lvl2pPr marL="630238" indent="-173038"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2pPr>
            <a:lvl3pPr marL="1081088" indent="-187325"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3pPr>
            <a:lvl4pPr marL="1524000" indent="-152400"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4pPr>
            <a:lvl5pPr marL="1971675" indent="-142875" algn="l" defTabSz="457200" rtl="0" eaLnBrk="1" latinLnBrk="0" hangingPunct="1">
              <a:spcBef>
                <a:spcPct val="20000"/>
              </a:spcBef>
              <a:buClr>
                <a:schemeClr val="tx1">
                  <a:lumMod val="50000"/>
                  <a:lumOff val="50000"/>
                </a:schemeClr>
              </a:buClr>
              <a:buSzPct val="80000"/>
              <a:buFont typeface="Wingdings" charset="2"/>
              <a:buChar char="§"/>
              <a:tabLst/>
              <a:defRPr sz="2000" kern="1200">
                <a:solidFill>
                  <a:schemeClr val="tx1"/>
                </a:solidFill>
                <a:latin typeface="Roboto Light"/>
                <a:ea typeface="+mn-ea"/>
                <a:cs typeface="Robo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i="1" dirty="0" err="1" smtClean="0">
                <a:solidFill>
                  <a:schemeClr val="accent5"/>
                </a:solidFill>
              </a:rPr>
              <a:t>MyProcessor.java</a:t>
            </a:r>
            <a:endParaRPr lang="en-US" sz="1800" b="1" i="1" dirty="0" smtClean="0">
              <a:solidFill>
                <a:schemeClr val="accent5"/>
              </a:solidFill>
            </a:endParaRPr>
          </a:p>
          <a:p>
            <a:pPr marL="0" indent="0">
              <a:buNone/>
            </a:pPr>
            <a:r>
              <a:rPr lang="en-US" sz="1800" b="1" i="1" dirty="0" smtClean="0">
                <a:solidFill>
                  <a:schemeClr val="accent1"/>
                </a:solidFill>
              </a:rPr>
              <a:t>public class</a:t>
            </a:r>
            <a:r>
              <a:rPr lang="en-US" sz="1800" i="1" dirty="0" smtClean="0"/>
              <a:t> MyProcessor</a:t>
            </a:r>
          </a:p>
          <a:p>
            <a:pPr marL="0" indent="0">
              <a:buNone/>
            </a:pPr>
            <a:r>
              <a:rPr lang="en-US" sz="1800" i="1" dirty="0" smtClean="0"/>
              <a:t>                  </a:t>
            </a:r>
            <a:r>
              <a:rPr lang="en-US" sz="1800" b="1" i="1" dirty="0" smtClean="0">
                <a:solidFill>
                  <a:schemeClr val="accent1"/>
                </a:solidFill>
              </a:rPr>
              <a:t>implements</a:t>
            </a:r>
            <a:r>
              <a:rPr lang="en-US" sz="1800" i="1" dirty="0" smtClean="0"/>
              <a:t> Processor {</a:t>
            </a:r>
            <a:endParaRPr lang="en-US" sz="1800" b="1" i="1" dirty="0" smtClean="0">
              <a:solidFill>
                <a:schemeClr val="accent1"/>
              </a:solidFill>
            </a:endParaRPr>
          </a:p>
          <a:p>
            <a:pPr marL="0" indent="0">
              <a:buNone/>
            </a:pPr>
            <a:r>
              <a:rPr lang="en-US" sz="1800" b="1" i="1" dirty="0" smtClean="0">
                <a:solidFill>
                  <a:schemeClr val="accent1"/>
                </a:solidFill>
              </a:rPr>
              <a:t>      public void</a:t>
            </a:r>
            <a:r>
              <a:rPr lang="en-US" sz="1800" i="1" dirty="0" smtClean="0"/>
              <a:t> process(Exchange ex) {</a:t>
            </a:r>
          </a:p>
          <a:p>
            <a:pPr marL="0" indent="0">
              <a:buNone/>
            </a:pPr>
            <a:r>
              <a:rPr lang="en-US" sz="1800" i="1" dirty="0" smtClean="0"/>
              <a:t>         // do something </a:t>
            </a:r>
            <a:r>
              <a:rPr lang="mr-IN" sz="1800" i="1" dirty="0" smtClean="0"/>
              <a:t>…</a:t>
            </a:r>
            <a:endParaRPr lang="en-US" sz="1800" i="1" dirty="0" smtClean="0"/>
          </a:p>
          <a:p>
            <a:pPr marL="0" indent="0">
              <a:buNone/>
            </a:pPr>
            <a:r>
              <a:rPr lang="en-US" sz="1800" i="1" dirty="0" smtClean="0"/>
              <a:t>      }</a:t>
            </a:r>
          </a:p>
          <a:p>
            <a:pPr marL="0" indent="0">
              <a:buNone/>
            </a:pPr>
            <a:r>
              <a:rPr lang="en-US" sz="1800" i="1" dirty="0" smtClean="0"/>
              <a:t>}</a:t>
            </a:r>
          </a:p>
          <a:p>
            <a:pPr marL="0" indent="0">
              <a:buNone/>
            </a:pPr>
            <a:endParaRPr lang="en-US" sz="1800" i="1" dirty="0"/>
          </a:p>
          <a:p>
            <a:pPr marL="0" indent="0">
              <a:buNone/>
            </a:pPr>
            <a:r>
              <a:rPr lang="en-US" sz="1800" b="1" i="1" dirty="0" smtClean="0">
                <a:solidFill>
                  <a:schemeClr val="accent5"/>
                </a:solidFill>
              </a:rPr>
              <a:t>Route Snippet (using Spring XML DSL)</a:t>
            </a:r>
          </a:p>
          <a:p>
            <a:pPr marL="0" indent="0">
              <a:buNone/>
            </a:pPr>
            <a:r>
              <a:rPr lang="en-US" sz="1800" i="1" dirty="0" smtClean="0"/>
              <a:t>&lt;from </a:t>
            </a:r>
            <a:r>
              <a:rPr lang="en-US" sz="1800" i="1" dirty="0" err="1" smtClean="0"/>
              <a:t>uri</a:t>
            </a:r>
            <a:r>
              <a:rPr lang="en-US" sz="1800" i="1" dirty="0" smtClean="0"/>
              <a:t>=”</a:t>
            </a:r>
            <a:r>
              <a:rPr lang="en-US" sz="1800" i="1" dirty="0" err="1" smtClean="0"/>
              <a:t>jms:queue:orders</a:t>
            </a:r>
            <a:r>
              <a:rPr lang="en-US" sz="1800" i="1" dirty="0" smtClean="0"/>
              <a:t>”</a:t>
            </a:r>
            <a:r>
              <a:rPr lang="mr-IN" sz="1800" i="1" dirty="0" smtClean="0"/>
              <a:t> </a:t>
            </a:r>
            <a:r>
              <a:rPr lang="en-US" sz="1800" i="1" dirty="0" smtClean="0"/>
              <a:t>/&gt;</a:t>
            </a:r>
          </a:p>
          <a:p>
            <a:pPr marL="0" indent="0">
              <a:buNone/>
            </a:pPr>
            <a:r>
              <a:rPr lang="en-US" sz="1800" i="1" dirty="0" smtClean="0"/>
              <a:t>&lt;process ref=”</a:t>
            </a:r>
            <a:r>
              <a:rPr lang="en-US" sz="1800" i="1" dirty="0" err="1" smtClean="0"/>
              <a:t>myProcessor</a:t>
            </a:r>
            <a:r>
              <a:rPr lang="en-US" sz="1800" i="1" dirty="0" smtClean="0"/>
              <a:t>”/&gt;</a:t>
            </a:r>
          </a:p>
          <a:p>
            <a:pPr marL="0" indent="0">
              <a:buNone/>
            </a:pPr>
            <a:r>
              <a:rPr lang="en-US" sz="1800" i="1" dirty="0" smtClean="0"/>
              <a:t>&lt;to </a:t>
            </a:r>
            <a:r>
              <a:rPr lang="en-US" sz="1800" i="1" dirty="0" err="1" smtClean="0"/>
              <a:t>uri</a:t>
            </a:r>
            <a:r>
              <a:rPr lang="en-US" sz="1800" i="1" dirty="0" smtClean="0"/>
              <a:t>=”</a:t>
            </a:r>
            <a:r>
              <a:rPr lang="pt-BR" sz="1800" i="1" dirty="0" err="1" smtClean="0"/>
              <a:t>jms:queue:stockorders</a:t>
            </a:r>
            <a:r>
              <a:rPr lang="en-US" sz="1800" i="1" dirty="0" smtClean="0"/>
              <a:t>”/&gt;</a:t>
            </a:r>
          </a:p>
        </p:txBody>
      </p:sp>
    </p:spTree>
    <p:extLst>
      <p:ext uri="{BB962C8B-B14F-4D97-AF65-F5344CB8AC3E}">
        <p14:creationId xmlns:p14="http://schemas.microsoft.com/office/powerpoint/2010/main" xmlns="" val="10040880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Apache Camel Demo</a:t>
            </a:r>
            <a:endParaRPr lang="en-US" dirty="0"/>
          </a:p>
        </p:txBody>
      </p:sp>
      <p:pic>
        <p:nvPicPr>
          <p:cNvPr id="2" name="Picture Placeholder 1"/>
          <p:cNvPicPr>
            <a:picLocks noGrp="1" noChangeAspect="1"/>
          </p:cNvPicPr>
          <p:nvPr>
            <p:ph type="pic" sz="quarter" idx="11"/>
          </p:nvPr>
        </p:nvPicPr>
        <p:blipFill>
          <a:blip r:embed="rId3"/>
          <a:srcRect l="723" r="723"/>
          <a:stretch>
            <a:fillRect/>
          </a:stretch>
        </p:blipFill>
        <p:spPr/>
      </p:pic>
      <p:sp>
        <p:nvSpPr>
          <p:cNvPr id="6"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descr="eye-icon.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070546" y="2087134"/>
            <a:ext cx="574806" cy="307521"/>
          </a:xfrm>
          <a:prstGeom prst="rect">
            <a:avLst/>
          </a:prstGeom>
        </p:spPr>
      </p:pic>
    </p:spTree>
    <p:extLst>
      <p:ext uri="{BB962C8B-B14F-4D97-AF65-F5344CB8AC3E}">
        <p14:creationId xmlns:p14="http://schemas.microsoft.com/office/powerpoint/2010/main" xmlns="" val="1791568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23</a:t>
            </a:fld>
            <a:endParaRPr lang="en-US" dirty="0"/>
          </a:p>
        </p:txBody>
      </p:sp>
      <p:sp>
        <p:nvSpPr>
          <p:cNvPr id="3" name="Text Placeholder 2"/>
          <p:cNvSpPr>
            <a:spLocks noGrp="1"/>
          </p:cNvSpPr>
          <p:nvPr>
            <p:ph type="body" sz="quarter" idx="11"/>
          </p:nvPr>
        </p:nvSpPr>
        <p:spPr/>
        <p:txBody>
          <a:bodyPr/>
          <a:lstStyle/>
          <a:p>
            <a:r>
              <a:rPr lang="en-US" dirty="0" smtClean="0"/>
              <a:t>Apache Camel In CXP</a:t>
            </a:r>
            <a:endParaRPr lang="en-US" dirty="0"/>
          </a:p>
        </p:txBody>
      </p:sp>
      <p:sp>
        <p:nvSpPr>
          <p:cNvPr id="4" name="Text Placeholder 3"/>
          <p:cNvSpPr>
            <a:spLocks noGrp="1"/>
          </p:cNvSpPr>
          <p:nvPr>
            <p:ph type="body" sz="quarter" idx="12"/>
          </p:nvPr>
        </p:nvSpPr>
        <p:spPr/>
        <p:txBody>
          <a:bodyPr/>
          <a:lstStyle/>
          <a:p>
            <a:r>
              <a:rPr lang="en-US" dirty="0" smtClean="0"/>
              <a:t>How to work with Apache Camel and CXP</a:t>
            </a:r>
            <a:endParaRPr lang="en-US" dirty="0"/>
          </a:p>
        </p:txBody>
      </p:sp>
    </p:spTree>
    <p:extLst>
      <p:ext uri="{BB962C8B-B14F-4D97-AF65-F5344CB8AC3E}">
        <p14:creationId xmlns:p14="http://schemas.microsoft.com/office/powerpoint/2010/main" xmlns="" val="2071705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a:t>Apache Camel In CXP</a:t>
            </a:r>
          </a:p>
        </p:txBody>
      </p:sp>
      <p:sp>
        <p:nvSpPr>
          <p:cNvPr id="2" name="Content Placeholder 1"/>
          <p:cNvSpPr>
            <a:spLocks noGrp="1"/>
          </p:cNvSpPr>
          <p:nvPr>
            <p:ph sz="quarter" idx="14"/>
          </p:nvPr>
        </p:nvSpPr>
        <p:spPr/>
        <p:txBody>
          <a:bodyPr/>
          <a:lstStyle/>
          <a:p>
            <a:r>
              <a:rPr lang="en-US" dirty="0" smtClean="0"/>
              <a:t>Integrated in CXP</a:t>
            </a:r>
          </a:p>
          <a:p>
            <a:r>
              <a:rPr lang="en-US" dirty="0" smtClean="0"/>
              <a:t>Apache Camel 2.12.4 </a:t>
            </a:r>
          </a:p>
          <a:p>
            <a:r>
              <a:rPr lang="en-US" dirty="0" smtClean="0"/>
              <a:t>To remain compatible with </a:t>
            </a:r>
            <a:r>
              <a:rPr lang="en-US" dirty="0" err="1" smtClean="0"/>
              <a:t>JBoss</a:t>
            </a:r>
            <a:r>
              <a:rPr lang="en-US" dirty="0" smtClean="0"/>
              <a:t> Fuse for commercial support</a:t>
            </a:r>
          </a:p>
          <a:p>
            <a:r>
              <a:rPr lang="en-US" dirty="0" smtClean="0"/>
              <a:t>Camel Context defined by Launchpad</a:t>
            </a:r>
          </a:p>
          <a:p>
            <a:pPr lvl="1"/>
            <a:r>
              <a:rPr lang="en-US" dirty="0" smtClean="0"/>
              <a:t>Defines default </a:t>
            </a:r>
            <a:r>
              <a:rPr lang="en-US" dirty="0" err="1" smtClean="0"/>
              <a:t>RESTlet</a:t>
            </a:r>
            <a:r>
              <a:rPr lang="en-US" dirty="0" smtClean="0"/>
              <a:t> </a:t>
            </a:r>
            <a:br>
              <a:rPr lang="en-US" dirty="0" smtClean="0"/>
            </a:br>
            <a:r>
              <a:rPr lang="en-US" dirty="0" smtClean="0"/>
              <a:t>$(</a:t>
            </a:r>
            <a:r>
              <a:rPr lang="en-US" dirty="0" err="1" smtClean="0"/>
              <a:t>contextRoot</a:t>
            </a:r>
            <a:r>
              <a:rPr lang="en-US" dirty="0" smtClean="0"/>
              <a:t>)</a:t>
            </a:r>
            <a:r>
              <a:rPr lang="en-US" b="1" dirty="0" smtClean="0">
                <a:solidFill>
                  <a:schemeClr val="accent1"/>
                </a:solidFill>
              </a:rPr>
              <a:t>/services/rest/</a:t>
            </a:r>
            <a:r>
              <a:rPr lang="en-US" dirty="0" smtClean="0"/>
              <a:t>*</a:t>
            </a:r>
          </a:p>
          <a:p>
            <a:pPr lvl="1"/>
            <a:r>
              <a:rPr lang="en-US" i="1" dirty="0" err="1" smtClean="0"/>
              <a:t>RestletRouterProcessor</a:t>
            </a:r>
            <a:r>
              <a:rPr lang="en-US" dirty="0" smtClean="0"/>
              <a:t> forwards requests to </a:t>
            </a:r>
            <a:r>
              <a:rPr lang="en-US" i="1" dirty="0" err="1" smtClean="0"/>
              <a:t>RESTlet</a:t>
            </a:r>
            <a:r>
              <a:rPr lang="en-US" dirty="0" smtClean="0"/>
              <a:t> routes</a:t>
            </a:r>
            <a:endParaRPr lang="en-US" dirty="0"/>
          </a:p>
          <a:p>
            <a:r>
              <a:rPr lang="en-US" dirty="0" smtClean="0"/>
              <a:t>Route Contexts are loaded automatically from spring context files</a:t>
            </a:r>
          </a:p>
          <a:p>
            <a:pPr lvl="1"/>
            <a:r>
              <a:rPr lang="en-US" dirty="0" err="1"/>
              <a:t>classpath</a:t>
            </a:r>
            <a:r>
              <a:rPr lang="en-US" dirty="0"/>
              <a:t>*:</a:t>
            </a:r>
            <a:r>
              <a:rPr lang="en-US" dirty="0" smtClean="0"/>
              <a:t>META-INF/spring/</a:t>
            </a:r>
            <a:r>
              <a:rPr lang="en-US" b="1" dirty="0" err="1" smtClean="0">
                <a:solidFill>
                  <a:schemeClr val="accent1"/>
                </a:solidFill>
              </a:rPr>
              <a:t>backbase</a:t>
            </a:r>
            <a:r>
              <a:rPr lang="en-US" b="1" dirty="0" smtClean="0">
                <a:solidFill>
                  <a:schemeClr val="accent1"/>
                </a:solidFill>
              </a:rPr>
              <a:t>-integration-</a:t>
            </a:r>
            <a:r>
              <a:rPr lang="en-US" b="1" dirty="0" err="1" smtClean="0">
                <a:solidFill>
                  <a:schemeClr val="accent1"/>
                </a:solidFill>
              </a:rPr>
              <a:t>service.xml</a:t>
            </a:r>
            <a:r>
              <a:rPr lang="en-US" dirty="0" smtClean="0"/>
              <a:t> Route Context IDs must be prefixed with</a:t>
            </a:r>
          </a:p>
          <a:p>
            <a:pPr lvl="2"/>
            <a:r>
              <a:rPr lang="en-US" i="1" dirty="0" err="1" smtClean="0">
                <a:solidFill>
                  <a:schemeClr val="accent1"/>
                </a:solidFill>
              </a:rPr>
              <a:t>com.backbase.portal.integration.service</a:t>
            </a:r>
            <a:endParaRPr lang="en-US" i="1" dirty="0" smtClean="0">
              <a:solidFill>
                <a:schemeClr val="accent1"/>
              </a:solidFill>
            </a:endParaRPr>
          </a:p>
          <a:p>
            <a:r>
              <a:rPr lang="en-US" dirty="0"/>
              <a:t>Embedded or stand alone</a:t>
            </a:r>
          </a:p>
          <a:p>
            <a:endParaRPr lang="en-US" dirty="0" smtClean="0"/>
          </a:p>
        </p:txBody>
      </p:sp>
    </p:spTree>
    <p:extLst>
      <p:ext uri="{BB962C8B-B14F-4D97-AF65-F5344CB8AC3E}">
        <p14:creationId xmlns:p14="http://schemas.microsoft.com/office/powerpoint/2010/main" xmlns="" val="28697023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541204" y="1454208"/>
            <a:ext cx="8063244" cy="1470736"/>
          </a:xfrm>
          <a:prstGeom prst="rect">
            <a:avLst/>
          </a:pr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73" name="Rectangle 72"/>
          <p:cNvSpPr/>
          <p:nvPr/>
        </p:nvSpPr>
        <p:spPr bwMode="auto">
          <a:xfrm>
            <a:off x="703612" y="2102208"/>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100" dirty="0" smtClean="0">
                <a:solidFill>
                  <a:schemeClr val="bg1"/>
                </a:solidFill>
                <a:latin typeface="Roboto Thin"/>
                <a:cs typeface="Roboto Thin"/>
              </a:rPr>
              <a:t>Widget</a:t>
            </a:r>
            <a:endParaRPr lang="en-US" sz="1100" dirty="0">
              <a:solidFill>
                <a:schemeClr val="bg1"/>
              </a:solidFill>
              <a:latin typeface="Roboto Thin"/>
              <a:cs typeface="Roboto Thin"/>
            </a:endParaRPr>
          </a:p>
        </p:txBody>
      </p:sp>
      <p:sp>
        <p:nvSpPr>
          <p:cNvPr id="8" name="Text Placeholder 7"/>
          <p:cNvSpPr>
            <a:spLocks noGrp="1"/>
          </p:cNvSpPr>
          <p:nvPr>
            <p:ph type="body" sz="quarter" idx="13"/>
          </p:nvPr>
        </p:nvSpPr>
        <p:spPr/>
        <p:txBody>
          <a:bodyPr/>
          <a:lstStyle/>
          <a:p>
            <a:r>
              <a:rPr lang="en-US" dirty="0"/>
              <a:t>Apache Camel In CXP</a:t>
            </a:r>
          </a:p>
        </p:txBody>
      </p:sp>
      <p:sp>
        <p:nvSpPr>
          <p:cNvPr id="125" name="Rectangle 124"/>
          <p:cNvSpPr/>
          <p:nvPr/>
        </p:nvSpPr>
        <p:spPr>
          <a:xfrm>
            <a:off x="599117" y="1597534"/>
            <a:ext cx="2361794" cy="369332"/>
          </a:xfrm>
          <a:prstGeom prst="rect">
            <a:avLst/>
          </a:prstGeom>
        </p:spPr>
        <p:txBody>
          <a:bodyPr wrap="none">
            <a:spAutoFit/>
          </a:bodyPr>
          <a:lstStyle/>
          <a:p>
            <a:r>
              <a:rPr lang="en-US" dirty="0" smtClean="0">
                <a:latin typeface="Roboto Light"/>
                <a:cs typeface="Roboto Light"/>
              </a:rPr>
              <a:t>Backbase Launchpad</a:t>
            </a:r>
            <a:endParaRPr lang="en-US" dirty="0">
              <a:latin typeface="Roboto Light"/>
              <a:cs typeface="Roboto Light"/>
            </a:endParaRPr>
          </a:p>
        </p:txBody>
      </p:sp>
      <p:sp>
        <p:nvSpPr>
          <p:cNvPr id="126" name="Rectangle 125"/>
          <p:cNvSpPr/>
          <p:nvPr/>
        </p:nvSpPr>
        <p:spPr bwMode="auto">
          <a:xfrm>
            <a:off x="1496013" y="2102208"/>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100" dirty="0" smtClean="0">
                <a:solidFill>
                  <a:schemeClr val="bg1"/>
                </a:solidFill>
                <a:latin typeface="Roboto Thin"/>
                <a:cs typeface="Roboto Thin"/>
              </a:rPr>
              <a:t>Widget</a:t>
            </a:r>
            <a:endParaRPr lang="en-US" sz="1100" dirty="0">
              <a:solidFill>
                <a:schemeClr val="bg1"/>
              </a:solidFill>
              <a:latin typeface="Roboto Thin"/>
              <a:cs typeface="Roboto Thin"/>
            </a:endParaRPr>
          </a:p>
        </p:txBody>
      </p:sp>
      <p:sp>
        <p:nvSpPr>
          <p:cNvPr id="127" name="Rectangle 126"/>
          <p:cNvSpPr/>
          <p:nvPr/>
        </p:nvSpPr>
        <p:spPr bwMode="auto">
          <a:xfrm>
            <a:off x="2287024" y="2101590"/>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100" dirty="0" smtClean="0">
                <a:solidFill>
                  <a:schemeClr val="bg1"/>
                </a:solidFill>
                <a:latin typeface="Roboto Thin"/>
                <a:cs typeface="Roboto Thin"/>
              </a:rPr>
              <a:t>Widget</a:t>
            </a:r>
            <a:endParaRPr lang="en-US" sz="1100" dirty="0">
              <a:solidFill>
                <a:schemeClr val="bg1"/>
              </a:solidFill>
              <a:latin typeface="Roboto Thin"/>
              <a:cs typeface="Roboto Thin"/>
            </a:endParaRPr>
          </a:p>
        </p:txBody>
      </p:sp>
      <p:sp>
        <p:nvSpPr>
          <p:cNvPr id="145" name="Rectangle 144"/>
          <p:cNvSpPr/>
          <p:nvPr/>
        </p:nvSpPr>
        <p:spPr bwMode="auto">
          <a:xfrm>
            <a:off x="3087712" y="210282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100" dirty="0" smtClean="0">
                <a:solidFill>
                  <a:schemeClr val="bg1"/>
                </a:solidFill>
                <a:latin typeface="Roboto Thin"/>
                <a:cs typeface="Roboto Thin"/>
              </a:rPr>
              <a:t>Widget</a:t>
            </a:r>
            <a:endParaRPr lang="en-US" sz="1100" dirty="0">
              <a:solidFill>
                <a:schemeClr val="bg1"/>
              </a:solidFill>
              <a:latin typeface="Roboto Thin"/>
              <a:cs typeface="Roboto Thin"/>
            </a:endParaRPr>
          </a:p>
        </p:txBody>
      </p:sp>
      <p:sp>
        <p:nvSpPr>
          <p:cNvPr id="146" name="Rectangle 145"/>
          <p:cNvSpPr/>
          <p:nvPr/>
        </p:nvSpPr>
        <p:spPr bwMode="auto">
          <a:xfrm>
            <a:off x="3880113" y="210282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100" dirty="0" smtClean="0">
                <a:solidFill>
                  <a:schemeClr val="bg1"/>
                </a:solidFill>
                <a:latin typeface="Roboto Thin"/>
                <a:cs typeface="Roboto Thin"/>
              </a:rPr>
              <a:t>Widget</a:t>
            </a:r>
            <a:endParaRPr lang="en-US" sz="1100" dirty="0">
              <a:solidFill>
                <a:schemeClr val="bg1"/>
              </a:solidFill>
              <a:latin typeface="Roboto Thin"/>
              <a:cs typeface="Roboto Thin"/>
            </a:endParaRPr>
          </a:p>
        </p:txBody>
      </p:sp>
      <p:sp>
        <p:nvSpPr>
          <p:cNvPr id="147" name="Rectangle 146"/>
          <p:cNvSpPr/>
          <p:nvPr/>
        </p:nvSpPr>
        <p:spPr bwMode="auto">
          <a:xfrm>
            <a:off x="4660235" y="2102208"/>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100" dirty="0" smtClean="0">
                <a:solidFill>
                  <a:schemeClr val="bg1"/>
                </a:solidFill>
                <a:latin typeface="Roboto Thin"/>
                <a:cs typeface="Roboto Thin"/>
              </a:rPr>
              <a:t>Widget</a:t>
            </a:r>
            <a:endParaRPr lang="en-US" sz="1100" dirty="0">
              <a:solidFill>
                <a:schemeClr val="bg1"/>
              </a:solidFill>
              <a:latin typeface="Roboto Thin"/>
              <a:cs typeface="Roboto Thin"/>
            </a:endParaRPr>
          </a:p>
        </p:txBody>
      </p:sp>
      <p:sp>
        <p:nvSpPr>
          <p:cNvPr id="124" name="Rectangle 123"/>
          <p:cNvSpPr/>
          <p:nvPr/>
        </p:nvSpPr>
        <p:spPr bwMode="auto">
          <a:xfrm>
            <a:off x="539552" y="3861048"/>
            <a:ext cx="8063244" cy="1305436"/>
          </a:xfrm>
          <a:prstGeom prst="rect">
            <a:avLst/>
          </a:prstGeom>
          <a:solidFill>
            <a:srgbClr val="ECE9E7"/>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107" name="Rectangle 106"/>
          <p:cNvSpPr/>
          <p:nvPr/>
        </p:nvSpPr>
        <p:spPr bwMode="auto">
          <a:xfrm>
            <a:off x="6821230" y="4221088"/>
            <a:ext cx="1637550" cy="598860"/>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rgbClr val="000000"/>
                </a:solidFill>
                <a:latin typeface="Roboto Condensed Light"/>
                <a:cs typeface="Roboto Condensed Light"/>
              </a:rPr>
              <a:t>Security Services</a:t>
            </a:r>
            <a:endParaRPr lang="en-US" sz="1200" dirty="0">
              <a:solidFill>
                <a:srgbClr val="2B2623"/>
              </a:solidFill>
              <a:latin typeface="Roboto Condensed Light"/>
              <a:cs typeface="Roboto Condensed Light"/>
            </a:endParaRPr>
          </a:p>
        </p:txBody>
      </p:sp>
      <p:sp>
        <p:nvSpPr>
          <p:cNvPr id="46" name="Rectangle 45"/>
          <p:cNvSpPr/>
          <p:nvPr/>
        </p:nvSpPr>
        <p:spPr bwMode="auto">
          <a:xfrm>
            <a:off x="4210308" y="4239910"/>
            <a:ext cx="2376264" cy="580038"/>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rgbClr val="000000"/>
                </a:solidFill>
                <a:latin typeface="Roboto Condensed Light"/>
                <a:cs typeface="Roboto Condensed Light"/>
              </a:rPr>
              <a:t>Personalization Services</a:t>
            </a:r>
            <a:endParaRPr lang="en-US" sz="1200" dirty="0">
              <a:solidFill>
                <a:srgbClr val="2B2623"/>
              </a:solidFill>
              <a:latin typeface="Roboto Condensed Light"/>
              <a:cs typeface="Roboto Condensed Light"/>
            </a:endParaRPr>
          </a:p>
        </p:txBody>
      </p:sp>
      <p:sp>
        <p:nvSpPr>
          <p:cNvPr id="47" name="Rectangle 46"/>
          <p:cNvSpPr/>
          <p:nvPr/>
        </p:nvSpPr>
        <p:spPr bwMode="auto">
          <a:xfrm>
            <a:off x="753924" y="3861048"/>
            <a:ext cx="1612128" cy="1305436"/>
          </a:xfrm>
          <a:prstGeom prst="rect">
            <a:avLst/>
          </a:prstGeom>
          <a:solidFill>
            <a:schemeClr val="accent4">
              <a:lumMod val="60000"/>
              <a:lumOff val="4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rgbClr val="000000"/>
                </a:solidFill>
                <a:latin typeface="Roboto Condensed Light"/>
                <a:cs typeface="Roboto Condensed Light"/>
              </a:rPr>
              <a:t>Integration Services</a:t>
            </a:r>
            <a:endParaRPr lang="en-US" sz="1200" dirty="0">
              <a:solidFill>
                <a:srgbClr val="2B2623"/>
              </a:solidFill>
              <a:latin typeface="Roboto Condensed Light"/>
              <a:cs typeface="Roboto Condensed Light"/>
            </a:endParaRPr>
          </a:p>
        </p:txBody>
      </p:sp>
      <p:sp>
        <p:nvSpPr>
          <p:cNvPr id="119" name="Rectangle 118"/>
          <p:cNvSpPr/>
          <p:nvPr/>
        </p:nvSpPr>
        <p:spPr bwMode="auto">
          <a:xfrm>
            <a:off x="2570310" y="4235936"/>
            <a:ext cx="1425626" cy="580038"/>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rgbClr val="000000"/>
                </a:solidFill>
                <a:latin typeface="Roboto Condensed Light"/>
                <a:cs typeface="Roboto Condensed Light"/>
              </a:rPr>
              <a:t>Content</a:t>
            </a:r>
            <a:r>
              <a:rPr lang="en-US" sz="1200" dirty="0">
                <a:solidFill>
                  <a:srgbClr val="000000"/>
                </a:solidFill>
                <a:latin typeface="Roboto Condensed Light"/>
                <a:cs typeface="Roboto Condensed Light"/>
              </a:rPr>
              <a:t> </a:t>
            </a:r>
            <a:r>
              <a:rPr lang="en-US" sz="1200" dirty="0" smtClean="0">
                <a:solidFill>
                  <a:srgbClr val="000000"/>
                </a:solidFill>
                <a:latin typeface="Roboto Condensed Light"/>
                <a:cs typeface="Roboto Condensed Light"/>
              </a:rPr>
              <a:t>Services</a:t>
            </a:r>
            <a:endParaRPr lang="en-US" sz="1200" dirty="0">
              <a:solidFill>
                <a:srgbClr val="2B2623"/>
              </a:solidFill>
              <a:latin typeface="Roboto Condensed Light"/>
              <a:cs typeface="Roboto Condensed Light"/>
            </a:endParaRPr>
          </a:p>
        </p:txBody>
      </p:sp>
      <p:sp>
        <p:nvSpPr>
          <p:cNvPr id="53" name="Rectangle 52"/>
          <p:cNvSpPr/>
          <p:nvPr/>
        </p:nvSpPr>
        <p:spPr bwMode="auto">
          <a:xfrm>
            <a:off x="458412" y="5884360"/>
            <a:ext cx="873228" cy="785000"/>
          </a:xfrm>
          <a:prstGeom prst="rect">
            <a:avLst/>
          </a:prstGeom>
          <a:solidFill>
            <a:schemeClr val="tx2">
              <a:lumMod val="25000"/>
              <a:lumOff val="75000"/>
            </a:schemeClr>
          </a:solidFill>
          <a:ln w="3175" cap="flat" cmpd="sng" algn="ctr">
            <a:noFill/>
            <a:prstDash val="solid"/>
            <a:round/>
            <a:headEnd type="none" w="med" len="med"/>
            <a:tailEnd type="none" w="med" len="med"/>
          </a:ln>
          <a:effectLst>
            <a:outerShdw blurRad="50800" dist="38100" dir="2700000" algn="tl" rotWithShape="0">
              <a:prstClr val="black">
                <a:alpha val="21000"/>
              </a:prstClr>
            </a:outerShdw>
          </a:effectLst>
        </p:spPr>
        <p:txBody>
          <a:bodyPr vert="horz" wrap="none" lIns="91440" tIns="45720" rIns="91440" bIns="45720" numCol="1" rtlCol="0" anchor="ctr" anchorCtr="0" compatLnSpc="1">
            <a:prstTxWarp prst="textNoShape">
              <a:avLst/>
            </a:prstTxWarp>
          </a:bodyPr>
          <a:lstStyle/>
          <a:p>
            <a:pPr algn="ctr"/>
            <a:r>
              <a:rPr lang="en-US" sz="1000" dirty="0" smtClean="0">
                <a:latin typeface="Roboto Thin"/>
                <a:cs typeface="Roboto Thin"/>
              </a:rPr>
              <a:t>Existing</a:t>
            </a:r>
          </a:p>
          <a:p>
            <a:pPr algn="ctr"/>
            <a:r>
              <a:rPr lang="en-US" sz="1000" dirty="0" smtClean="0">
                <a:solidFill>
                  <a:srgbClr val="2B2623"/>
                </a:solidFill>
                <a:latin typeface="Roboto Thin"/>
                <a:cs typeface="Roboto Thin"/>
              </a:rPr>
              <a:t>Systems</a:t>
            </a:r>
            <a:endParaRPr lang="en-US" sz="1000" dirty="0">
              <a:solidFill>
                <a:srgbClr val="2B2623"/>
              </a:solidFill>
              <a:latin typeface="Roboto Thin"/>
              <a:cs typeface="Roboto Thin"/>
            </a:endParaRPr>
          </a:p>
        </p:txBody>
      </p:sp>
      <p:sp>
        <p:nvSpPr>
          <p:cNvPr id="49" name="TextBox 48"/>
          <p:cNvSpPr txBox="1"/>
          <p:nvPr/>
        </p:nvSpPr>
        <p:spPr>
          <a:xfrm>
            <a:off x="64683" y="1844824"/>
            <a:ext cx="461665" cy="658371"/>
          </a:xfrm>
          <a:prstGeom prst="rect">
            <a:avLst/>
          </a:prstGeom>
          <a:noFill/>
        </p:spPr>
        <p:txBody>
          <a:bodyPr vert="vert270" wrap="none" rtlCol="0">
            <a:spAutoFit/>
          </a:bodyPr>
          <a:lstStyle/>
          <a:p>
            <a:r>
              <a:rPr lang="en-US" dirty="0" smtClean="0">
                <a:latin typeface="Roboto Light"/>
                <a:cs typeface="Roboto Light"/>
              </a:rPr>
              <a:t>WOA</a:t>
            </a:r>
          </a:p>
        </p:txBody>
      </p:sp>
      <p:sp>
        <p:nvSpPr>
          <p:cNvPr id="50" name="TextBox 49"/>
          <p:cNvSpPr txBox="1"/>
          <p:nvPr/>
        </p:nvSpPr>
        <p:spPr>
          <a:xfrm>
            <a:off x="74829" y="4370885"/>
            <a:ext cx="461665" cy="530554"/>
          </a:xfrm>
          <a:prstGeom prst="rect">
            <a:avLst/>
          </a:prstGeom>
          <a:noFill/>
        </p:spPr>
        <p:txBody>
          <a:bodyPr vert="vert270" wrap="none" rtlCol="0">
            <a:spAutoFit/>
          </a:bodyPr>
          <a:lstStyle/>
          <a:p>
            <a:r>
              <a:rPr lang="en-US" dirty="0" smtClean="0">
                <a:latin typeface="Roboto Light"/>
                <a:cs typeface="Roboto Light"/>
              </a:rPr>
              <a:t>SOA</a:t>
            </a:r>
          </a:p>
        </p:txBody>
      </p:sp>
      <p:cxnSp>
        <p:nvCxnSpPr>
          <p:cNvPr id="51" name="Straight Connector 50"/>
          <p:cNvCxnSpPr/>
          <p:nvPr/>
        </p:nvCxnSpPr>
        <p:spPr>
          <a:xfrm flipH="1">
            <a:off x="541204" y="3429000"/>
            <a:ext cx="8063244" cy="0"/>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653393" y="3080358"/>
            <a:ext cx="0" cy="697284"/>
          </a:xfrm>
          <a:prstGeom prst="line">
            <a:avLst/>
          </a:prstGeom>
          <a:ln w="12700" cmpd="sng">
            <a:solidFill>
              <a:srgbClr val="7F7F7F"/>
            </a:solidFill>
            <a:prstDash val="dot"/>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55" name="Picture 54"/>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5129343" y="980728"/>
            <a:ext cx="3691129" cy="2179489"/>
          </a:xfrm>
          <a:prstGeom prst="rect">
            <a:avLst/>
          </a:prstGeom>
        </p:spPr>
      </p:pic>
      <p:sp>
        <p:nvSpPr>
          <p:cNvPr id="2" name="PB"/>
          <p:cNvSpPr/>
          <p:nvPr/>
        </p:nvSpPr>
        <p:spPr bwMode="auto">
          <a:xfrm>
            <a:off x="0" y="0"/>
            <a:ext cx="0" cy="0"/>
          </a:xfrm>
          <a:prstGeom prst="rect">
            <a:avLst/>
          </a:prstGeom>
          <a:solidFill>
            <a:srgbClr val="7F00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cxnSp>
        <p:nvCxnSpPr>
          <p:cNvPr id="35" name="Straight Connector 34"/>
          <p:cNvCxnSpPr/>
          <p:nvPr/>
        </p:nvCxnSpPr>
        <p:spPr>
          <a:xfrm flipV="1">
            <a:off x="899592" y="2701229"/>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bwMode="auto">
          <a:xfrm>
            <a:off x="773608" y="2940962"/>
            <a:ext cx="270000" cy="992093"/>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RESTLET</a:t>
            </a:r>
            <a:endParaRPr lang="en-US" sz="1100" b="1" dirty="0">
              <a:latin typeface="Roboto Thin"/>
              <a:cs typeface="Roboto Thin"/>
            </a:endParaRPr>
          </a:p>
        </p:txBody>
      </p:sp>
      <p:cxnSp>
        <p:nvCxnSpPr>
          <p:cNvPr id="37" name="Straight Connector 36"/>
          <p:cNvCxnSpPr/>
          <p:nvPr/>
        </p:nvCxnSpPr>
        <p:spPr>
          <a:xfrm flipV="1">
            <a:off x="1619672" y="2708920"/>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bwMode="auto">
          <a:xfrm>
            <a:off x="1493406" y="2939455"/>
            <a:ext cx="270000" cy="993600"/>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RESTLET</a:t>
            </a:r>
            <a:endParaRPr lang="en-US" sz="1100" b="1" dirty="0">
              <a:latin typeface="Roboto Thin"/>
              <a:cs typeface="Roboto Thin"/>
            </a:endParaRPr>
          </a:p>
        </p:txBody>
      </p:sp>
      <p:cxnSp>
        <p:nvCxnSpPr>
          <p:cNvPr id="39" name="Straight Connector 38"/>
          <p:cNvCxnSpPr/>
          <p:nvPr/>
        </p:nvCxnSpPr>
        <p:spPr>
          <a:xfrm flipV="1">
            <a:off x="2267744" y="2708920"/>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bwMode="auto">
          <a:xfrm>
            <a:off x="2141760" y="2780928"/>
            <a:ext cx="270000" cy="1228106"/>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ASYNCHRONOUS</a:t>
            </a:r>
            <a:endParaRPr lang="en-US" sz="1100" b="1" dirty="0">
              <a:latin typeface="Roboto Thin"/>
              <a:cs typeface="Roboto Thin"/>
            </a:endParaRPr>
          </a:p>
        </p:txBody>
      </p:sp>
      <p:sp>
        <p:nvSpPr>
          <p:cNvPr id="41" name="Rectangle 40"/>
          <p:cNvSpPr/>
          <p:nvPr/>
        </p:nvSpPr>
        <p:spPr bwMode="auto">
          <a:xfrm>
            <a:off x="2132441" y="4791877"/>
            <a:ext cx="270000" cy="864096"/>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ROUTE</a:t>
            </a:r>
            <a:endParaRPr lang="en-US" sz="1100" b="1" dirty="0">
              <a:latin typeface="Roboto Thin"/>
              <a:cs typeface="Roboto Thin"/>
            </a:endParaRPr>
          </a:p>
        </p:txBody>
      </p:sp>
      <p:cxnSp>
        <p:nvCxnSpPr>
          <p:cNvPr id="42" name="Straight Connector 41"/>
          <p:cNvCxnSpPr>
            <a:stCxn id="53" idx="0"/>
          </p:cNvCxnSpPr>
          <p:nvPr/>
        </p:nvCxnSpPr>
        <p:spPr>
          <a:xfrm flipV="1">
            <a:off x="895026" y="5661249"/>
            <a:ext cx="4566" cy="223111"/>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2267744" y="5653557"/>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1619029" y="6037685"/>
            <a:ext cx="1309800" cy="356803"/>
            <a:chOff x="6450595" y="6094406"/>
            <a:chExt cx="1309800" cy="356803"/>
          </a:xfrm>
        </p:grpSpPr>
        <p:grpSp>
          <p:nvGrpSpPr>
            <p:cNvPr id="54" name="Group 53"/>
            <p:cNvGrpSpPr/>
            <p:nvPr/>
          </p:nvGrpSpPr>
          <p:grpSpPr>
            <a:xfrm>
              <a:off x="6450595" y="6094406"/>
              <a:ext cx="1289812" cy="356803"/>
              <a:chOff x="7164288" y="4217919"/>
              <a:chExt cx="1289812" cy="356803"/>
            </a:xfrm>
          </p:grpSpPr>
          <p:sp>
            <p:nvSpPr>
              <p:cNvPr id="60" name="Rectangle 59"/>
              <p:cNvSpPr/>
              <p:nvPr/>
            </p:nvSpPr>
            <p:spPr bwMode="auto">
              <a:xfrm>
                <a:off x="7236297" y="4217919"/>
                <a:ext cx="1152128" cy="356803"/>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63" name="Oval 62"/>
              <p:cNvSpPr/>
              <p:nvPr/>
            </p:nvSpPr>
            <p:spPr bwMode="auto">
              <a:xfrm>
                <a:off x="7164288" y="4217919"/>
                <a:ext cx="216024" cy="356803"/>
              </a:xfrm>
              <a:prstGeom prst="ellipse">
                <a:avLst/>
              </a:prstGeom>
              <a:solidFill>
                <a:srgbClr val="9E9088"/>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64" name="Oval 63"/>
              <p:cNvSpPr/>
              <p:nvPr/>
            </p:nvSpPr>
            <p:spPr bwMode="auto">
              <a:xfrm>
                <a:off x="8238076" y="4217919"/>
                <a:ext cx="216024" cy="356803"/>
              </a:xfrm>
              <a:prstGeom prst="ellipse">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sp>
          <p:nvSpPr>
            <p:cNvPr id="56" name="Rectangle 55"/>
            <p:cNvSpPr/>
            <p:nvPr/>
          </p:nvSpPr>
          <p:spPr>
            <a:xfrm>
              <a:off x="6588279" y="6102538"/>
              <a:ext cx="1172116" cy="289823"/>
            </a:xfrm>
            <a:prstGeom prst="rect">
              <a:avLst/>
            </a:prstGeom>
          </p:spPr>
          <p:txBody>
            <a:bodyPr wrap="none">
              <a:spAutoFit/>
            </a:bodyPr>
            <a:lstStyle/>
            <a:p>
              <a:pPr>
                <a:lnSpc>
                  <a:spcPct val="120000"/>
                </a:lnSpc>
              </a:pPr>
              <a:r>
                <a:rPr lang="en-US" sz="1100" b="1" dirty="0" smtClean="0">
                  <a:latin typeface="Roboto Thin"/>
                  <a:cs typeface="Roboto Thin"/>
                </a:rPr>
                <a:t>Message Queue</a:t>
              </a:r>
              <a:endParaRPr lang="en-US" sz="1100" b="1" dirty="0">
                <a:latin typeface="Roboto Thin"/>
                <a:cs typeface="Roboto Thin"/>
              </a:endParaRPr>
            </a:p>
          </p:txBody>
        </p:sp>
      </p:grpSp>
      <p:sp>
        <p:nvSpPr>
          <p:cNvPr id="66" name="Rectangle 65"/>
          <p:cNvSpPr/>
          <p:nvPr/>
        </p:nvSpPr>
        <p:spPr bwMode="auto">
          <a:xfrm>
            <a:off x="773608" y="4791877"/>
            <a:ext cx="270000" cy="864096"/>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ROUTE</a:t>
            </a:r>
            <a:endParaRPr lang="en-US" sz="1100" b="1" dirty="0">
              <a:latin typeface="Roboto Thin"/>
              <a:cs typeface="Roboto Thin"/>
            </a:endParaRPr>
          </a:p>
        </p:txBody>
      </p:sp>
    </p:spTree>
    <p:extLst>
      <p:ext uri="{BB962C8B-B14F-4D97-AF65-F5344CB8AC3E}">
        <p14:creationId xmlns:p14="http://schemas.microsoft.com/office/powerpoint/2010/main" xmlns="" val="253647646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p:nvPr/>
        </p:nvSpPr>
        <p:spPr bwMode="auto">
          <a:xfrm>
            <a:off x="388671" y="2996952"/>
            <a:ext cx="8481571" cy="2448272"/>
          </a:xfrm>
          <a:prstGeom prst="rect">
            <a:avLst/>
          </a:prstGeom>
          <a:solidFill>
            <a:srgbClr val="ECE9E7"/>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72" name="Rectangle 71"/>
          <p:cNvSpPr/>
          <p:nvPr/>
        </p:nvSpPr>
        <p:spPr bwMode="auto">
          <a:xfrm>
            <a:off x="362524" y="1180687"/>
            <a:ext cx="8484804" cy="1096185"/>
          </a:xfrm>
          <a:prstGeom prst="rect">
            <a:avLst/>
          </a:prstGeom>
          <a:solidFill>
            <a:srgbClr val="CFC8C3"/>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8" name="Text Placeholder 7"/>
          <p:cNvSpPr>
            <a:spLocks noGrp="1"/>
          </p:cNvSpPr>
          <p:nvPr>
            <p:ph type="body" sz="quarter" idx="13"/>
          </p:nvPr>
        </p:nvSpPr>
        <p:spPr/>
        <p:txBody>
          <a:bodyPr/>
          <a:lstStyle/>
          <a:p>
            <a:r>
              <a:rPr lang="en-US" dirty="0"/>
              <a:t>Apache Camel In CXP</a:t>
            </a:r>
          </a:p>
        </p:txBody>
      </p:sp>
      <p:sp>
        <p:nvSpPr>
          <p:cNvPr id="47" name="Rectangle 46"/>
          <p:cNvSpPr/>
          <p:nvPr/>
        </p:nvSpPr>
        <p:spPr bwMode="auto">
          <a:xfrm>
            <a:off x="569169" y="3212976"/>
            <a:ext cx="8107287" cy="1944216"/>
          </a:xfrm>
          <a:prstGeom prst="rect">
            <a:avLst/>
          </a:prstGeom>
          <a:solidFill>
            <a:srgbClr val="B0D36E"/>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1200" dirty="0" smtClean="0">
              <a:solidFill>
                <a:srgbClr val="000000"/>
              </a:solidFill>
              <a:latin typeface="Roboto Condensed Light"/>
              <a:cs typeface="Roboto Condensed Light"/>
            </a:endParaRPr>
          </a:p>
        </p:txBody>
      </p:sp>
      <p:sp>
        <p:nvSpPr>
          <p:cNvPr id="80" name="TextBox 79"/>
          <p:cNvSpPr txBox="1"/>
          <p:nvPr/>
        </p:nvSpPr>
        <p:spPr>
          <a:xfrm>
            <a:off x="35496" y="4002860"/>
            <a:ext cx="461665" cy="530554"/>
          </a:xfrm>
          <a:prstGeom prst="rect">
            <a:avLst/>
          </a:prstGeom>
          <a:noFill/>
        </p:spPr>
        <p:txBody>
          <a:bodyPr vert="vert270" wrap="none" rtlCol="0">
            <a:spAutoFit/>
          </a:bodyPr>
          <a:lstStyle/>
          <a:p>
            <a:r>
              <a:rPr lang="en-US" dirty="0" smtClean="0">
                <a:latin typeface="Roboto Light"/>
                <a:cs typeface="Roboto Light"/>
              </a:rPr>
              <a:t>SOA</a:t>
            </a:r>
          </a:p>
        </p:txBody>
      </p:sp>
      <p:sp>
        <p:nvSpPr>
          <p:cNvPr id="58" name="Rectangle 57"/>
          <p:cNvSpPr/>
          <p:nvPr/>
        </p:nvSpPr>
        <p:spPr bwMode="auto">
          <a:xfrm>
            <a:off x="827584" y="3789040"/>
            <a:ext cx="3618432" cy="971968"/>
          </a:xfrm>
          <a:prstGeom prst="rect">
            <a:avLst/>
          </a:prstGeom>
          <a:solidFill>
            <a:srgbClr val="FFFFFF"/>
          </a:solidFill>
          <a:ln w="3175" cap="flat" cmpd="sng" algn="ctr">
            <a:noFill/>
            <a:prstDash val="solid"/>
            <a:round/>
            <a:headEnd type="none" w="med" len="med"/>
            <a:tailEnd type="none" w="med" len="med"/>
          </a:ln>
          <a:effectLst>
            <a:outerShdw blurRad="50800" dist="38100" dir="2700000" algn="tl" rotWithShape="0">
              <a:prstClr val="black">
                <a:alpha val="14000"/>
              </a:prstClr>
            </a:outerShdw>
          </a:effectLst>
        </p:spPr>
        <p:txBody>
          <a:bodyPr vert="horz" wrap="none" lIns="91440" tIns="45720" rIns="91440" bIns="45720" numCol="1" rtlCol="0" anchor="ctr" anchorCtr="0" compatLnSpc="1">
            <a:prstTxWarp prst="textNoShape">
              <a:avLst/>
            </a:prstTxWarp>
          </a:bodyPr>
          <a:lstStyle/>
          <a:p>
            <a:pPr>
              <a:lnSpc>
                <a:spcPct val="120000"/>
              </a:lnSpc>
            </a:pPr>
            <a:r>
              <a:rPr lang="en-US" sz="1200" b="1" dirty="0" smtClean="0">
                <a:latin typeface="Roboto Condensed Regular"/>
                <a:cs typeface="Roboto Condensed Regular"/>
              </a:rPr>
              <a:t>HTML Integration:</a:t>
            </a:r>
          </a:p>
          <a:p>
            <a:pPr marL="171450" indent="-171450">
              <a:lnSpc>
                <a:spcPct val="120000"/>
              </a:lnSpc>
              <a:buFont typeface="Arial"/>
              <a:buChar char="•"/>
            </a:pPr>
            <a:r>
              <a:rPr lang="en-US" sz="1100" b="1" dirty="0" smtClean="0">
                <a:latin typeface="Roboto Thin"/>
                <a:cs typeface="Roboto Thin"/>
              </a:rPr>
              <a:t>WWW</a:t>
            </a:r>
          </a:p>
          <a:p>
            <a:pPr marL="171450" indent="-171450">
              <a:lnSpc>
                <a:spcPct val="120000"/>
              </a:lnSpc>
              <a:buFont typeface="Arial"/>
              <a:buChar char="•"/>
            </a:pPr>
            <a:r>
              <a:rPr lang="en-US" sz="1100" b="1" dirty="0" smtClean="0">
                <a:latin typeface="Roboto Thin"/>
                <a:cs typeface="Roboto Thin"/>
              </a:rPr>
              <a:t>(X)HTML</a:t>
            </a:r>
          </a:p>
          <a:p>
            <a:pPr marL="171450" indent="-171450">
              <a:lnSpc>
                <a:spcPct val="120000"/>
              </a:lnSpc>
              <a:buFont typeface="Arial"/>
              <a:buChar char="•"/>
            </a:pPr>
            <a:r>
              <a:rPr lang="en-US" sz="1100" b="1" dirty="0" smtClean="0">
                <a:latin typeface="Roboto Thin"/>
                <a:cs typeface="Roboto Thin"/>
              </a:rPr>
              <a:t>Application</a:t>
            </a:r>
            <a:endParaRPr lang="en-US" sz="1100" b="1" dirty="0">
              <a:latin typeface="Roboto Thin"/>
              <a:cs typeface="Roboto Thin"/>
            </a:endParaRPr>
          </a:p>
        </p:txBody>
      </p:sp>
      <p:sp>
        <p:nvSpPr>
          <p:cNvPr id="81" name="TextBox 80"/>
          <p:cNvSpPr txBox="1"/>
          <p:nvPr/>
        </p:nvSpPr>
        <p:spPr>
          <a:xfrm>
            <a:off x="5879" y="1412776"/>
            <a:ext cx="461665" cy="598519"/>
          </a:xfrm>
          <a:prstGeom prst="rect">
            <a:avLst/>
          </a:prstGeom>
          <a:noFill/>
        </p:spPr>
        <p:txBody>
          <a:bodyPr vert="vert270" wrap="none" rtlCol="0">
            <a:spAutoFit/>
          </a:bodyPr>
          <a:lstStyle/>
          <a:p>
            <a:r>
              <a:rPr lang="en-US" dirty="0" smtClean="0">
                <a:latin typeface="Roboto Light"/>
                <a:cs typeface="Roboto Light"/>
              </a:rPr>
              <a:t>WOA</a:t>
            </a:r>
          </a:p>
        </p:txBody>
      </p:sp>
      <p:sp>
        <p:nvSpPr>
          <p:cNvPr id="101" name="Rectangle 100"/>
          <p:cNvSpPr/>
          <p:nvPr/>
        </p:nvSpPr>
        <p:spPr bwMode="auto">
          <a:xfrm>
            <a:off x="4766314" y="3789040"/>
            <a:ext cx="3622110" cy="971968"/>
          </a:xfrm>
          <a:prstGeom prst="rect">
            <a:avLst/>
          </a:prstGeom>
          <a:solidFill>
            <a:srgbClr val="FFFFFF"/>
          </a:solidFill>
          <a:ln w="3175" cap="flat" cmpd="sng" algn="ctr">
            <a:noFill/>
            <a:prstDash val="solid"/>
            <a:round/>
            <a:headEnd type="none" w="med" len="med"/>
            <a:tailEnd type="none" w="med" len="med"/>
          </a:ln>
          <a:effectLst>
            <a:outerShdw blurRad="50800" dist="38100" dir="2700000" algn="tl" rotWithShape="0">
              <a:prstClr val="black">
                <a:alpha val="14000"/>
              </a:prstClr>
            </a:outerShdw>
          </a:effectLst>
        </p:spPr>
        <p:txBody>
          <a:bodyPr vert="horz" wrap="none" lIns="91440" tIns="45720" rIns="91440" bIns="45720" numCol="1" rtlCol="0" anchor="ctr" anchorCtr="0" compatLnSpc="1">
            <a:prstTxWarp prst="textNoShape">
              <a:avLst/>
            </a:prstTxWarp>
          </a:bodyPr>
          <a:lstStyle/>
          <a:p>
            <a:pPr>
              <a:lnSpc>
                <a:spcPct val="120000"/>
              </a:lnSpc>
            </a:pPr>
            <a:endParaRPr lang="en-US" sz="1200" b="1" dirty="0" smtClean="0">
              <a:latin typeface="Roboto Condensed Regular"/>
              <a:cs typeface="Roboto Condensed Regular"/>
            </a:endParaRPr>
          </a:p>
          <a:p>
            <a:pPr>
              <a:lnSpc>
                <a:spcPct val="120000"/>
              </a:lnSpc>
            </a:pPr>
            <a:r>
              <a:rPr lang="en-US" sz="1200" b="1" dirty="0" smtClean="0">
                <a:latin typeface="Roboto Condensed Regular"/>
                <a:cs typeface="Roboto Condensed Regular"/>
              </a:rPr>
              <a:t>Data Integration:</a:t>
            </a:r>
          </a:p>
          <a:p>
            <a:pPr marL="171450" indent="-171450">
              <a:lnSpc>
                <a:spcPct val="120000"/>
              </a:lnSpc>
              <a:buFont typeface="Arial"/>
              <a:buChar char="•"/>
            </a:pPr>
            <a:r>
              <a:rPr lang="en-US" sz="1100" b="1" dirty="0" smtClean="0">
                <a:latin typeface="Roboto Thin"/>
                <a:cs typeface="Roboto Thin"/>
              </a:rPr>
              <a:t>Web Services</a:t>
            </a:r>
          </a:p>
          <a:p>
            <a:pPr marL="171450" indent="-171450">
              <a:lnSpc>
                <a:spcPct val="120000"/>
              </a:lnSpc>
              <a:buFont typeface="Arial"/>
              <a:buChar char="•"/>
            </a:pPr>
            <a:r>
              <a:rPr lang="en-US" sz="1100" b="1" dirty="0" smtClean="0">
                <a:latin typeface="Roboto Thin"/>
                <a:cs typeface="Roboto Thin"/>
              </a:rPr>
              <a:t>Web Interfaces</a:t>
            </a:r>
            <a:endParaRPr lang="en-US" sz="1100" b="1" dirty="0">
              <a:latin typeface="Roboto Thin"/>
              <a:cs typeface="Roboto Thin"/>
            </a:endParaRPr>
          </a:p>
          <a:p>
            <a:pPr marL="171450" indent="-171450">
              <a:lnSpc>
                <a:spcPct val="120000"/>
              </a:lnSpc>
              <a:buFont typeface="Arial"/>
              <a:buChar char="•"/>
            </a:pPr>
            <a:endParaRPr lang="en-US" sz="1100" b="1" dirty="0" smtClean="0">
              <a:latin typeface="Roboto Thin"/>
              <a:cs typeface="Roboto Thin"/>
            </a:endParaRPr>
          </a:p>
          <a:p>
            <a:pPr marL="171450" indent="-171450">
              <a:lnSpc>
                <a:spcPct val="120000"/>
              </a:lnSpc>
              <a:buFont typeface="Arial"/>
              <a:buChar char="•"/>
            </a:pPr>
            <a:endParaRPr lang="en-US" sz="1100" b="1" dirty="0">
              <a:latin typeface="Roboto Thin"/>
              <a:cs typeface="Roboto Thin"/>
            </a:endParaRPr>
          </a:p>
        </p:txBody>
      </p:sp>
      <p:sp>
        <p:nvSpPr>
          <p:cNvPr id="37" name="Rectangle 36"/>
          <p:cNvSpPr/>
          <p:nvPr/>
        </p:nvSpPr>
        <p:spPr bwMode="auto">
          <a:xfrm>
            <a:off x="2195736" y="1413394"/>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Thin"/>
                <a:cs typeface="Roboto Thin"/>
              </a:rPr>
              <a:t>Widget</a:t>
            </a:r>
          </a:p>
        </p:txBody>
      </p:sp>
      <p:sp>
        <p:nvSpPr>
          <p:cNvPr id="38" name="Rectangle 37"/>
          <p:cNvSpPr/>
          <p:nvPr/>
        </p:nvSpPr>
        <p:spPr bwMode="auto">
          <a:xfrm>
            <a:off x="4283968" y="1413394"/>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Thin"/>
                <a:cs typeface="Roboto Thin"/>
              </a:rPr>
              <a:t>Widget</a:t>
            </a:r>
          </a:p>
        </p:txBody>
      </p:sp>
      <p:sp>
        <p:nvSpPr>
          <p:cNvPr id="39" name="Rectangle 38"/>
          <p:cNvSpPr/>
          <p:nvPr/>
        </p:nvSpPr>
        <p:spPr bwMode="auto">
          <a:xfrm>
            <a:off x="6516216" y="141277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Thin"/>
                <a:cs typeface="Roboto Thin"/>
              </a:rPr>
              <a:t>Widget</a:t>
            </a:r>
          </a:p>
        </p:txBody>
      </p:sp>
      <p:sp>
        <p:nvSpPr>
          <p:cNvPr id="43" name="Rectangle 42"/>
          <p:cNvSpPr/>
          <p:nvPr/>
        </p:nvSpPr>
        <p:spPr bwMode="auto">
          <a:xfrm>
            <a:off x="4473032" y="2564904"/>
            <a:ext cx="270000" cy="864096"/>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RESTLET</a:t>
            </a:r>
            <a:endParaRPr lang="en-US" sz="1100" b="1" dirty="0">
              <a:latin typeface="Roboto Thin"/>
              <a:cs typeface="Roboto Thin"/>
            </a:endParaRPr>
          </a:p>
        </p:txBody>
      </p:sp>
      <p:sp>
        <p:nvSpPr>
          <p:cNvPr id="45" name="Rectangle 44"/>
          <p:cNvSpPr/>
          <p:nvPr/>
        </p:nvSpPr>
        <p:spPr bwMode="auto">
          <a:xfrm>
            <a:off x="2384800" y="2564904"/>
            <a:ext cx="270000" cy="864096"/>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RESTLET</a:t>
            </a:r>
            <a:endParaRPr lang="en-US" sz="1100" b="1" dirty="0">
              <a:latin typeface="Roboto Thin"/>
              <a:cs typeface="Roboto Thin"/>
            </a:endParaRPr>
          </a:p>
        </p:txBody>
      </p:sp>
      <p:sp>
        <p:nvSpPr>
          <p:cNvPr id="6" name="Rectangle 5"/>
          <p:cNvSpPr/>
          <p:nvPr/>
        </p:nvSpPr>
        <p:spPr>
          <a:xfrm>
            <a:off x="611560" y="3337247"/>
            <a:ext cx="4572000" cy="307777"/>
          </a:xfrm>
          <a:prstGeom prst="rect">
            <a:avLst/>
          </a:prstGeom>
        </p:spPr>
        <p:txBody>
          <a:bodyPr>
            <a:spAutoFit/>
          </a:bodyPr>
          <a:lstStyle/>
          <a:p>
            <a:r>
              <a:rPr lang="en-US" sz="1400" dirty="0">
                <a:solidFill>
                  <a:srgbClr val="000000"/>
                </a:solidFill>
                <a:latin typeface="Roboto Condensed Light"/>
                <a:cs typeface="Roboto Condensed Light"/>
              </a:rPr>
              <a:t> Integration </a:t>
            </a:r>
            <a:r>
              <a:rPr lang="en-US" sz="1400" dirty="0" smtClean="0">
                <a:solidFill>
                  <a:srgbClr val="000000"/>
                </a:solidFill>
                <a:latin typeface="Roboto Condensed Light"/>
                <a:cs typeface="Roboto Condensed Light"/>
              </a:rPr>
              <a:t>Services</a:t>
            </a:r>
            <a:endParaRPr lang="en-US" sz="1400" dirty="0">
              <a:solidFill>
                <a:srgbClr val="000000"/>
              </a:solidFill>
              <a:latin typeface="Roboto Condensed Light"/>
              <a:cs typeface="Roboto Condensed Light"/>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7666192" y="4581128"/>
            <a:ext cx="1010264" cy="495001"/>
          </a:xfrm>
          <a:prstGeom prst="rect">
            <a:avLst/>
          </a:prstGeom>
        </p:spPr>
      </p:pic>
      <p:cxnSp>
        <p:nvCxnSpPr>
          <p:cNvPr id="48" name="Straight Connector 47"/>
          <p:cNvCxnSpPr/>
          <p:nvPr/>
        </p:nvCxnSpPr>
        <p:spPr>
          <a:xfrm flipV="1">
            <a:off x="2519800" y="2060848"/>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4608000" y="2062800"/>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6840000" y="2051194"/>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bwMode="auto">
          <a:xfrm>
            <a:off x="6705280" y="2348880"/>
            <a:ext cx="270000" cy="1188230"/>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ASYNCHRONOUS</a:t>
            </a:r>
            <a:endParaRPr lang="en-US" sz="1100" b="1" dirty="0">
              <a:latin typeface="Roboto Thin"/>
              <a:cs typeface="Roboto Thin"/>
            </a:endParaRPr>
          </a:p>
        </p:txBody>
      </p:sp>
      <p:cxnSp>
        <p:nvCxnSpPr>
          <p:cNvPr id="52" name="Straight Connector 51"/>
          <p:cNvCxnSpPr/>
          <p:nvPr/>
        </p:nvCxnSpPr>
        <p:spPr>
          <a:xfrm flipV="1">
            <a:off x="2519800" y="5793483"/>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bwMode="auto">
          <a:xfrm>
            <a:off x="1190377" y="6082263"/>
            <a:ext cx="2874814" cy="371073"/>
          </a:xfrm>
          <a:prstGeom prst="rect">
            <a:avLst/>
          </a:prstGeom>
          <a:solidFill>
            <a:schemeClr val="tx2">
              <a:lumMod val="25000"/>
              <a:lumOff val="75000"/>
            </a:schemeClr>
          </a:solidFill>
          <a:ln w="3175" cap="flat" cmpd="sng" algn="ctr">
            <a:noFill/>
            <a:prstDash val="solid"/>
            <a:round/>
            <a:headEnd type="none" w="med" len="med"/>
            <a:tailEnd type="none" w="med" len="med"/>
          </a:ln>
          <a:effectLst>
            <a:outerShdw blurRad="50800" dist="38100" dir="2700000" algn="tl" rotWithShape="0">
              <a:prstClr val="black">
                <a:alpha val="21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latin typeface="Roboto Thin"/>
                <a:cs typeface="Roboto Thin"/>
              </a:rPr>
              <a:t>Existing </a:t>
            </a:r>
            <a:r>
              <a:rPr lang="en-US" sz="1200" dirty="0" smtClean="0">
                <a:solidFill>
                  <a:srgbClr val="2B2623"/>
                </a:solidFill>
                <a:latin typeface="Roboto Thin"/>
                <a:cs typeface="Roboto Thin"/>
              </a:rPr>
              <a:t>Systems</a:t>
            </a:r>
            <a:endParaRPr lang="en-US" sz="1200" dirty="0">
              <a:solidFill>
                <a:srgbClr val="2B2623"/>
              </a:solidFill>
              <a:latin typeface="Roboto Thin"/>
              <a:cs typeface="Roboto Thin"/>
            </a:endParaRPr>
          </a:p>
        </p:txBody>
      </p:sp>
      <p:sp>
        <p:nvSpPr>
          <p:cNvPr id="51" name="Rectangle 50"/>
          <p:cNvSpPr/>
          <p:nvPr/>
        </p:nvSpPr>
        <p:spPr bwMode="auto">
          <a:xfrm>
            <a:off x="2384800" y="5010532"/>
            <a:ext cx="270000" cy="864096"/>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ROUTE</a:t>
            </a:r>
            <a:endParaRPr lang="en-US" sz="1100" b="1" dirty="0">
              <a:latin typeface="Roboto Thin"/>
              <a:cs typeface="Roboto Thin"/>
            </a:endParaRPr>
          </a:p>
        </p:txBody>
      </p:sp>
      <p:cxnSp>
        <p:nvCxnSpPr>
          <p:cNvPr id="54" name="Straight Connector 53"/>
          <p:cNvCxnSpPr/>
          <p:nvPr/>
        </p:nvCxnSpPr>
        <p:spPr>
          <a:xfrm flipV="1">
            <a:off x="6300192" y="5814439"/>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5" name="Rectangle 84"/>
          <p:cNvSpPr/>
          <p:nvPr/>
        </p:nvSpPr>
        <p:spPr bwMode="auto">
          <a:xfrm>
            <a:off x="6169832" y="5010532"/>
            <a:ext cx="270000" cy="864096"/>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ROUTE</a:t>
            </a:r>
            <a:endParaRPr lang="en-US" sz="1100" b="1" dirty="0">
              <a:latin typeface="Roboto Thin"/>
              <a:cs typeface="Roboto Thin"/>
            </a:endParaRPr>
          </a:p>
        </p:txBody>
      </p:sp>
      <p:grpSp>
        <p:nvGrpSpPr>
          <p:cNvPr id="5" name="Group 4"/>
          <p:cNvGrpSpPr/>
          <p:nvPr/>
        </p:nvGrpSpPr>
        <p:grpSpPr>
          <a:xfrm>
            <a:off x="5652120" y="6096533"/>
            <a:ext cx="1309800" cy="356803"/>
            <a:chOff x="6450595" y="6094406"/>
            <a:chExt cx="1309800" cy="356803"/>
          </a:xfrm>
        </p:grpSpPr>
        <p:grpSp>
          <p:nvGrpSpPr>
            <p:cNvPr id="32" name="Group 31"/>
            <p:cNvGrpSpPr/>
            <p:nvPr/>
          </p:nvGrpSpPr>
          <p:grpSpPr>
            <a:xfrm>
              <a:off x="6450595" y="6094406"/>
              <a:ext cx="1289812" cy="356803"/>
              <a:chOff x="7164288" y="4217919"/>
              <a:chExt cx="1289812" cy="356803"/>
            </a:xfrm>
          </p:grpSpPr>
          <p:sp>
            <p:nvSpPr>
              <p:cNvPr id="33" name="Rectangle 32"/>
              <p:cNvSpPr/>
              <p:nvPr/>
            </p:nvSpPr>
            <p:spPr bwMode="auto">
              <a:xfrm>
                <a:off x="7236297" y="4217919"/>
                <a:ext cx="1152128" cy="356803"/>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34" name="Oval 33"/>
              <p:cNvSpPr/>
              <p:nvPr/>
            </p:nvSpPr>
            <p:spPr bwMode="auto">
              <a:xfrm>
                <a:off x="7164288" y="4217919"/>
                <a:ext cx="216024" cy="356803"/>
              </a:xfrm>
              <a:prstGeom prst="ellipse">
                <a:avLst/>
              </a:prstGeom>
              <a:solidFill>
                <a:srgbClr val="9E9088"/>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35" name="Oval 34"/>
              <p:cNvSpPr/>
              <p:nvPr/>
            </p:nvSpPr>
            <p:spPr bwMode="auto">
              <a:xfrm>
                <a:off x="8238076" y="4217919"/>
                <a:ext cx="216024" cy="356803"/>
              </a:xfrm>
              <a:prstGeom prst="ellipse">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sp>
          <p:nvSpPr>
            <p:cNvPr id="36" name="Rectangle 35"/>
            <p:cNvSpPr/>
            <p:nvPr/>
          </p:nvSpPr>
          <p:spPr>
            <a:xfrm>
              <a:off x="6588279" y="6102538"/>
              <a:ext cx="1172116" cy="289823"/>
            </a:xfrm>
            <a:prstGeom prst="rect">
              <a:avLst/>
            </a:prstGeom>
          </p:spPr>
          <p:txBody>
            <a:bodyPr wrap="none">
              <a:spAutoFit/>
            </a:bodyPr>
            <a:lstStyle/>
            <a:p>
              <a:pPr>
                <a:lnSpc>
                  <a:spcPct val="120000"/>
                </a:lnSpc>
              </a:pPr>
              <a:r>
                <a:rPr lang="en-US" sz="1100" b="1" dirty="0" smtClean="0">
                  <a:latin typeface="Roboto Thin"/>
                  <a:cs typeface="Roboto Thin"/>
                </a:rPr>
                <a:t>Message Queue</a:t>
              </a:r>
              <a:endParaRPr lang="en-US" sz="1100" b="1" dirty="0">
                <a:latin typeface="Roboto Thin"/>
                <a:cs typeface="Roboto Thin"/>
              </a:endParaRPr>
            </a:p>
          </p:txBody>
        </p:sp>
      </p:grpSp>
      <p:sp>
        <p:nvSpPr>
          <p:cNvPr id="4" name="PB"/>
          <p:cNvSpPr/>
          <p:nvPr/>
        </p:nvSpPr>
        <p:spPr bwMode="auto">
          <a:xfrm>
            <a:off x="0" y="0"/>
            <a:ext cx="0" cy="0"/>
          </a:xfrm>
          <a:prstGeom prst="rect">
            <a:avLst/>
          </a:prstGeom>
          <a:solidFill>
            <a:srgbClr val="7F00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Tree>
    <p:extLst>
      <p:ext uri="{BB962C8B-B14F-4D97-AF65-F5344CB8AC3E}">
        <p14:creationId xmlns:p14="http://schemas.microsoft.com/office/powerpoint/2010/main" xmlns="" val="8538196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p:cNvSpPr/>
          <p:nvPr/>
        </p:nvSpPr>
        <p:spPr bwMode="auto">
          <a:xfrm>
            <a:off x="388671" y="2996952"/>
            <a:ext cx="8481571" cy="2448272"/>
          </a:xfrm>
          <a:prstGeom prst="rect">
            <a:avLst/>
          </a:prstGeom>
          <a:solidFill>
            <a:srgbClr val="ECE9E7"/>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8" name="Text Placeholder 7"/>
          <p:cNvSpPr>
            <a:spLocks noGrp="1"/>
          </p:cNvSpPr>
          <p:nvPr>
            <p:ph type="body" sz="quarter" idx="13"/>
          </p:nvPr>
        </p:nvSpPr>
        <p:spPr/>
        <p:txBody>
          <a:bodyPr/>
          <a:lstStyle/>
          <a:p>
            <a:r>
              <a:rPr lang="en-US" dirty="0"/>
              <a:t>Apache Camel In CXP</a:t>
            </a:r>
          </a:p>
        </p:txBody>
      </p:sp>
      <p:sp>
        <p:nvSpPr>
          <p:cNvPr id="47" name="Rectangle 46"/>
          <p:cNvSpPr/>
          <p:nvPr/>
        </p:nvSpPr>
        <p:spPr bwMode="auto">
          <a:xfrm>
            <a:off x="569169" y="3212976"/>
            <a:ext cx="8107287" cy="1944216"/>
          </a:xfrm>
          <a:prstGeom prst="rect">
            <a:avLst/>
          </a:prstGeom>
          <a:solidFill>
            <a:srgbClr val="B0D36E"/>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1200" dirty="0" smtClean="0">
              <a:solidFill>
                <a:srgbClr val="000000"/>
              </a:solidFill>
              <a:latin typeface="Roboto Condensed Light"/>
              <a:cs typeface="Roboto Condensed Light"/>
            </a:endParaRPr>
          </a:p>
        </p:txBody>
      </p:sp>
      <p:sp>
        <p:nvSpPr>
          <p:cNvPr id="58" name="Rectangle 57"/>
          <p:cNvSpPr/>
          <p:nvPr/>
        </p:nvSpPr>
        <p:spPr bwMode="auto">
          <a:xfrm>
            <a:off x="827584" y="3789040"/>
            <a:ext cx="3618432" cy="971968"/>
          </a:xfrm>
          <a:prstGeom prst="rect">
            <a:avLst/>
          </a:prstGeom>
          <a:solidFill>
            <a:srgbClr val="FFFFFF"/>
          </a:solidFill>
          <a:ln w="3175" cap="flat" cmpd="sng" algn="ctr">
            <a:noFill/>
            <a:prstDash val="solid"/>
            <a:round/>
            <a:headEnd type="none" w="med" len="med"/>
            <a:tailEnd type="none" w="med" len="med"/>
          </a:ln>
          <a:effectLst>
            <a:outerShdw blurRad="50800" dist="38100" dir="2700000" algn="tl" rotWithShape="0">
              <a:prstClr val="black">
                <a:alpha val="14000"/>
              </a:prstClr>
            </a:outerShdw>
          </a:effectLst>
        </p:spPr>
        <p:txBody>
          <a:bodyPr vert="horz" wrap="none" lIns="91440" tIns="45720" rIns="91440" bIns="45720" numCol="1" rtlCol="0" anchor="ctr" anchorCtr="0" compatLnSpc="1">
            <a:prstTxWarp prst="textNoShape">
              <a:avLst/>
            </a:prstTxWarp>
          </a:bodyPr>
          <a:lstStyle/>
          <a:p>
            <a:pPr>
              <a:lnSpc>
                <a:spcPct val="120000"/>
              </a:lnSpc>
            </a:pPr>
            <a:r>
              <a:rPr lang="en-US" sz="1200" b="1" dirty="0" smtClean="0">
                <a:latin typeface="Roboto Condensed Regular"/>
                <a:cs typeface="Roboto Condensed Regular"/>
              </a:rPr>
              <a:t>HTML Integration:</a:t>
            </a:r>
          </a:p>
          <a:p>
            <a:pPr marL="171450" indent="-171450">
              <a:lnSpc>
                <a:spcPct val="120000"/>
              </a:lnSpc>
              <a:buFont typeface="Arial"/>
              <a:buChar char="•"/>
            </a:pPr>
            <a:r>
              <a:rPr lang="en-US" sz="1100" b="1" dirty="0" smtClean="0">
                <a:latin typeface="Roboto Thin"/>
                <a:cs typeface="Roboto Thin"/>
              </a:rPr>
              <a:t>WWW</a:t>
            </a:r>
          </a:p>
          <a:p>
            <a:pPr marL="171450" indent="-171450">
              <a:lnSpc>
                <a:spcPct val="120000"/>
              </a:lnSpc>
              <a:buFont typeface="Arial"/>
              <a:buChar char="•"/>
            </a:pPr>
            <a:r>
              <a:rPr lang="en-US" sz="1100" b="1" dirty="0" smtClean="0">
                <a:latin typeface="Roboto Thin"/>
                <a:cs typeface="Roboto Thin"/>
              </a:rPr>
              <a:t>(X)HTML</a:t>
            </a:r>
          </a:p>
          <a:p>
            <a:pPr marL="171450" indent="-171450">
              <a:lnSpc>
                <a:spcPct val="120000"/>
              </a:lnSpc>
              <a:buFont typeface="Arial"/>
              <a:buChar char="•"/>
            </a:pPr>
            <a:r>
              <a:rPr lang="en-US" sz="1100" b="1" dirty="0" smtClean="0">
                <a:latin typeface="Roboto Thin"/>
                <a:cs typeface="Roboto Thin"/>
              </a:rPr>
              <a:t>Application</a:t>
            </a:r>
            <a:endParaRPr lang="en-US" sz="1100" b="1" dirty="0">
              <a:latin typeface="Roboto Thin"/>
              <a:cs typeface="Roboto Thin"/>
            </a:endParaRPr>
          </a:p>
        </p:txBody>
      </p:sp>
      <p:sp>
        <p:nvSpPr>
          <p:cNvPr id="101" name="Rectangle 100"/>
          <p:cNvSpPr/>
          <p:nvPr/>
        </p:nvSpPr>
        <p:spPr bwMode="auto">
          <a:xfrm>
            <a:off x="4766314" y="3789040"/>
            <a:ext cx="3622110" cy="971968"/>
          </a:xfrm>
          <a:prstGeom prst="rect">
            <a:avLst/>
          </a:prstGeom>
          <a:solidFill>
            <a:srgbClr val="FFFFFF"/>
          </a:solidFill>
          <a:ln w="3175" cap="flat" cmpd="sng" algn="ctr">
            <a:noFill/>
            <a:prstDash val="solid"/>
            <a:round/>
            <a:headEnd type="none" w="med" len="med"/>
            <a:tailEnd type="none" w="med" len="med"/>
          </a:ln>
          <a:effectLst>
            <a:outerShdw blurRad="50800" dist="38100" dir="2700000" algn="tl" rotWithShape="0">
              <a:prstClr val="black">
                <a:alpha val="14000"/>
              </a:prstClr>
            </a:outerShdw>
          </a:effectLst>
        </p:spPr>
        <p:txBody>
          <a:bodyPr vert="horz" wrap="none" lIns="91440" tIns="45720" rIns="91440" bIns="45720" numCol="1" rtlCol="0" anchor="ctr" anchorCtr="0" compatLnSpc="1">
            <a:prstTxWarp prst="textNoShape">
              <a:avLst/>
            </a:prstTxWarp>
          </a:bodyPr>
          <a:lstStyle/>
          <a:p>
            <a:pPr>
              <a:lnSpc>
                <a:spcPct val="120000"/>
              </a:lnSpc>
            </a:pPr>
            <a:endParaRPr lang="en-US" sz="1200" b="1" dirty="0" smtClean="0">
              <a:latin typeface="Roboto Condensed Regular"/>
              <a:cs typeface="Roboto Condensed Regular"/>
            </a:endParaRPr>
          </a:p>
          <a:p>
            <a:pPr>
              <a:lnSpc>
                <a:spcPct val="120000"/>
              </a:lnSpc>
            </a:pPr>
            <a:r>
              <a:rPr lang="en-US" sz="1200" b="1" dirty="0" smtClean="0">
                <a:latin typeface="Roboto Condensed Regular"/>
                <a:cs typeface="Roboto Condensed Regular"/>
              </a:rPr>
              <a:t>Data Integration:</a:t>
            </a:r>
          </a:p>
          <a:p>
            <a:pPr marL="171450" indent="-171450">
              <a:lnSpc>
                <a:spcPct val="120000"/>
              </a:lnSpc>
              <a:buFont typeface="Arial"/>
              <a:buChar char="•"/>
            </a:pPr>
            <a:r>
              <a:rPr lang="en-US" sz="1100" b="1" dirty="0" smtClean="0">
                <a:latin typeface="Roboto Thin"/>
                <a:cs typeface="Roboto Thin"/>
              </a:rPr>
              <a:t>Web Services</a:t>
            </a:r>
          </a:p>
          <a:p>
            <a:pPr marL="171450" indent="-171450">
              <a:lnSpc>
                <a:spcPct val="120000"/>
              </a:lnSpc>
              <a:buFont typeface="Arial"/>
              <a:buChar char="•"/>
            </a:pPr>
            <a:r>
              <a:rPr lang="en-US" sz="1100" b="1" dirty="0" smtClean="0">
                <a:latin typeface="Roboto Thin"/>
                <a:cs typeface="Roboto Thin"/>
              </a:rPr>
              <a:t>Web Interfaces</a:t>
            </a:r>
            <a:endParaRPr lang="en-US" sz="1100" b="1" dirty="0">
              <a:latin typeface="Roboto Thin"/>
              <a:cs typeface="Roboto Thin"/>
            </a:endParaRPr>
          </a:p>
          <a:p>
            <a:pPr marL="171450" indent="-171450">
              <a:lnSpc>
                <a:spcPct val="120000"/>
              </a:lnSpc>
              <a:buFont typeface="Arial"/>
              <a:buChar char="•"/>
            </a:pPr>
            <a:endParaRPr lang="en-US" sz="1100" b="1" dirty="0" smtClean="0">
              <a:latin typeface="Roboto Thin"/>
              <a:cs typeface="Roboto Thin"/>
            </a:endParaRPr>
          </a:p>
          <a:p>
            <a:pPr marL="171450" indent="-171450">
              <a:lnSpc>
                <a:spcPct val="120000"/>
              </a:lnSpc>
              <a:buFont typeface="Arial"/>
              <a:buChar char="•"/>
            </a:pPr>
            <a:endParaRPr lang="en-US" sz="1100" b="1" dirty="0">
              <a:latin typeface="Roboto Thin"/>
              <a:cs typeface="Roboto Thin"/>
            </a:endParaRPr>
          </a:p>
        </p:txBody>
      </p:sp>
      <p:sp>
        <p:nvSpPr>
          <p:cNvPr id="6" name="Rectangle 5"/>
          <p:cNvSpPr/>
          <p:nvPr/>
        </p:nvSpPr>
        <p:spPr>
          <a:xfrm>
            <a:off x="611560" y="3337247"/>
            <a:ext cx="4572000" cy="307777"/>
          </a:xfrm>
          <a:prstGeom prst="rect">
            <a:avLst/>
          </a:prstGeom>
        </p:spPr>
        <p:txBody>
          <a:bodyPr>
            <a:spAutoFit/>
          </a:bodyPr>
          <a:lstStyle/>
          <a:p>
            <a:r>
              <a:rPr lang="en-US" sz="1400" dirty="0">
                <a:solidFill>
                  <a:srgbClr val="000000"/>
                </a:solidFill>
                <a:latin typeface="Roboto Condensed Light"/>
                <a:cs typeface="Roboto Condensed Light"/>
              </a:rPr>
              <a:t> Integration </a:t>
            </a:r>
            <a:r>
              <a:rPr lang="en-US" sz="1400" dirty="0" smtClean="0">
                <a:solidFill>
                  <a:srgbClr val="000000"/>
                </a:solidFill>
                <a:latin typeface="Roboto Condensed Light"/>
                <a:cs typeface="Roboto Condensed Light"/>
              </a:rPr>
              <a:t>Services</a:t>
            </a:r>
            <a:endParaRPr lang="en-US" sz="1400" dirty="0">
              <a:solidFill>
                <a:srgbClr val="000000"/>
              </a:solidFill>
              <a:latin typeface="Roboto Condensed Light"/>
              <a:cs typeface="Roboto Condensed Light"/>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7666192" y="4581128"/>
            <a:ext cx="1010264" cy="495001"/>
          </a:xfrm>
          <a:prstGeom prst="rect">
            <a:avLst/>
          </a:prstGeom>
        </p:spPr>
      </p:pic>
      <p:sp>
        <p:nvSpPr>
          <p:cNvPr id="56" name="Rectangle 55"/>
          <p:cNvSpPr/>
          <p:nvPr/>
        </p:nvSpPr>
        <p:spPr bwMode="auto">
          <a:xfrm>
            <a:off x="7145790" y="2409561"/>
            <a:ext cx="1744210" cy="1080078"/>
          </a:xfrm>
          <a:prstGeom prst="rect">
            <a:avLst/>
          </a:prstGeom>
          <a:solidFill>
            <a:schemeClr val="accent1">
              <a:lumMod val="60000"/>
              <a:lumOff val="40000"/>
            </a:schemeClr>
          </a:solidFill>
          <a:ln w="3175" cap="flat" cmpd="sng" algn="ctr">
            <a:noFill/>
            <a:prstDash val="solid"/>
            <a:round/>
            <a:headEnd type="none" w="med" len="med"/>
            <a:tailEnd type="none" w="med" len="med"/>
          </a:ln>
          <a:effectLst>
            <a:outerShdw blurRad="50800" dist="38100" dir="2700000" algn="tl" rotWithShape="0">
              <a:prstClr val="black">
                <a:alpha val="14000"/>
              </a:prstClr>
            </a:outerShdw>
          </a:effectLst>
        </p:spPr>
        <p:txBody>
          <a:bodyPr vert="horz" wrap="none" lIns="91440" tIns="45720" rIns="91440" bIns="45720" numCol="1" rtlCol="0" anchor="ctr" anchorCtr="0" compatLnSpc="1">
            <a:prstTxWarp prst="textNoShape">
              <a:avLst/>
            </a:prstTxWarp>
          </a:bodyPr>
          <a:lstStyle/>
          <a:p>
            <a:pPr>
              <a:lnSpc>
                <a:spcPct val="120000"/>
              </a:lnSpc>
            </a:pPr>
            <a:r>
              <a:rPr lang="en-US" sz="1200" b="1" dirty="0" smtClean="0">
                <a:latin typeface="Roboto Condensed Regular"/>
                <a:cs typeface="Roboto Condensed Regular"/>
              </a:rPr>
              <a:t>Asynchronous:</a:t>
            </a:r>
            <a:endParaRPr lang="en-US" sz="1100" b="1" dirty="0" smtClean="0">
              <a:latin typeface="Roboto Thin"/>
              <a:cs typeface="Roboto Thin"/>
            </a:endParaRPr>
          </a:p>
          <a:p>
            <a:pPr marL="171450" indent="-171450">
              <a:lnSpc>
                <a:spcPct val="120000"/>
              </a:lnSpc>
              <a:buFont typeface="Arial"/>
              <a:buChar char="•"/>
            </a:pPr>
            <a:r>
              <a:rPr lang="en-US" sz="1100" b="1" dirty="0" smtClean="0">
                <a:latin typeface="Roboto Thin"/>
                <a:cs typeface="Roboto Thin"/>
              </a:rPr>
              <a:t>Web sockets</a:t>
            </a:r>
          </a:p>
          <a:p>
            <a:pPr marL="171450" indent="-171450">
              <a:lnSpc>
                <a:spcPct val="120000"/>
              </a:lnSpc>
              <a:buFont typeface="Arial"/>
              <a:buChar char="•"/>
            </a:pPr>
            <a:r>
              <a:rPr lang="en-US" sz="1100" b="1" dirty="0" smtClean="0">
                <a:latin typeface="Roboto Thin"/>
                <a:cs typeface="Roboto Thin"/>
              </a:rPr>
              <a:t>Long polling</a:t>
            </a:r>
          </a:p>
          <a:p>
            <a:pPr marL="171450" indent="-171450">
              <a:lnSpc>
                <a:spcPct val="120000"/>
              </a:lnSpc>
              <a:buFont typeface="Arial"/>
              <a:buChar char="•"/>
            </a:pPr>
            <a:r>
              <a:rPr lang="en-US" sz="1100" b="1" dirty="0" smtClean="0">
                <a:latin typeface="Roboto Thin"/>
                <a:cs typeface="Roboto Thin"/>
              </a:rPr>
              <a:t>Piggy-backing</a:t>
            </a:r>
          </a:p>
        </p:txBody>
      </p:sp>
      <p:sp>
        <p:nvSpPr>
          <p:cNvPr id="59" name="Rectangle 58"/>
          <p:cNvSpPr/>
          <p:nvPr/>
        </p:nvSpPr>
        <p:spPr bwMode="auto">
          <a:xfrm>
            <a:off x="7145790" y="5793895"/>
            <a:ext cx="1744210" cy="659441"/>
          </a:xfrm>
          <a:prstGeom prst="rect">
            <a:avLst/>
          </a:prstGeom>
          <a:solidFill>
            <a:schemeClr val="accent1">
              <a:lumMod val="60000"/>
              <a:lumOff val="40000"/>
            </a:schemeClr>
          </a:solidFill>
          <a:ln w="3175" cap="flat" cmpd="sng" algn="ctr">
            <a:noFill/>
            <a:prstDash val="solid"/>
            <a:round/>
            <a:headEnd type="none" w="med" len="med"/>
            <a:tailEnd type="none" w="med" len="med"/>
          </a:ln>
          <a:effectLst>
            <a:outerShdw blurRad="50800" dist="38100" dir="2700000" algn="tl" rotWithShape="0">
              <a:prstClr val="black">
                <a:alpha val="14000"/>
              </a:prstClr>
            </a:outerShdw>
          </a:effectLst>
        </p:spPr>
        <p:txBody>
          <a:bodyPr vert="horz" wrap="none" lIns="91440" tIns="45720" rIns="91440" bIns="45720" numCol="1" rtlCol="0" anchor="ctr" anchorCtr="0" compatLnSpc="1">
            <a:prstTxWarp prst="textNoShape">
              <a:avLst/>
            </a:prstTxWarp>
          </a:bodyPr>
          <a:lstStyle/>
          <a:p>
            <a:pPr marL="171450" indent="-171450">
              <a:lnSpc>
                <a:spcPct val="120000"/>
              </a:lnSpc>
              <a:buFont typeface="Arial"/>
              <a:buChar char="•"/>
            </a:pPr>
            <a:r>
              <a:rPr lang="en-US" sz="1200" b="1" dirty="0" smtClean="0">
                <a:latin typeface="Roboto Condensed Regular"/>
                <a:cs typeface="Roboto Condensed Regular"/>
              </a:rPr>
              <a:t>BackbaseMQ</a:t>
            </a:r>
            <a:endParaRPr lang="en-US" sz="1200" b="1" dirty="0">
              <a:latin typeface="Roboto Condensed Regular"/>
              <a:cs typeface="Roboto Condensed Regular"/>
            </a:endParaRPr>
          </a:p>
          <a:p>
            <a:pPr marL="171450" indent="-171450">
              <a:lnSpc>
                <a:spcPct val="120000"/>
              </a:lnSpc>
              <a:buFont typeface="Arial"/>
              <a:buChar char="•"/>
            </a:pPr>
            <a:r>
              <a:rPr lang="en-US" sz="1200" b="1" dirty="0" smtClean="0">
                <a:latin typeface="Roboto Condensed Regular"/>
                <a:cs typeface="Roboto Condensed Regular"/>
              </a:rPr>
              <a:t>Existing MQ</a:t>
            </a:r>
          </a:p>
        </p:txBody>
      </p:sp>
      <p:sp>
        <p:nvSpPr>
          <p:cNvPr id="65" name="Rectangle 64"/>
          <p:cNvSpPr/>
          <p:nvPr/>
        </p:nvSpPr>
        <p:spPr bwMode="auto">
          <a:xfrm>
            <a:off x="4473032" y="2564904"/>
            <a:ext cx="270000" cy="864096"/>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RESTLET</a:t>
            </a:r>
            <a:endParaRPr lang="en-US" sz="1100" b="1" dirty="0">
              <a:latin typeface="Roboto Thin"/>
              <a:cs typeface="Roboto Thin"/>
            </a:endParaRPr>
          </a:p>
        </p:txBody>
      </p:sp>
      <p:sp>
        <p:nvSpPr>
          <p:cNvPr id="66" name="Rectangle 65"/>
          <p:cNvSpPr/>
          <p:nvPr/>
        </p:nvSpPr>
        <p:spPr bwMode="auto">
          <a:xfrm>
            <a:off x="2384800" y="2564904"/>
            <a:ext cx="270000" cy="864096"/>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RESTLET</a:t>
            </a:r>
            <a:endParaRPr lang="en-US" sz="1100" b="1" dirty="0">
              <a:latin typeface="Roboto Thin"/>
              <a:cs typeface="Roboto Thin"/>
            </a:endParaRPr>
          </a:p>
        </p:txBody>
      </p:sp>
      <p:cxnSp>
        <p:nvCxnSpPr>
          <p:cNvPr id="67" name="Straight Connector 66"/>
          <p:cNvCxnSpPr/>
          <p:nvPr/>
        </p:nvCxnSpPr>
        <p:spPr>
          <a:xfrm flipV="1">
            <a:off x="2519800" y="2060848"/>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4608000" y="2062800"/>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6840000" y="2051194"/>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0" name="Rectangle 69"/>
          <p:cNvSpPr/>
          <p:nvPr/>
        </p:nvSpPr>
        <p:spPr bwMode="auto">
          <a:xfrm>
            <a:off x="6705280" y="2348880"/>
            <a:ext cx="270000" cy="1188230"/>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ASYNCHRONOUS</a:t>
            </a:r>
            <a:endParaRPr lang="en-US" sz="1100" b="1" dirty="0">
              <a:latin typeface="Roboto Thin"/>
              <a:cs typeface="Roboto Thin"/>
            </a:endParaRPr>
          </a:p>
        </p:txBody>
      </p:sp>
      <p:cxnSp>
        <p:nvCxnSpPr>
          <p:cNvPr id="71" name="Straight Connector 70"/>
          <p:cNvCxnSpPr/>
          <p:nvPr/>
        </p:nvCxnSpPr>
        <p:spPr>
          <a:xfrm flipV="1">
            <a:off x="2519800" y="5793483"/>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bwMode="auto">
          <a:xfrm>
            <a:off x="1190377" y="6082263"/>
            <a:ext cx="2874814" cy="371073"/>
          </a:xfrm>
          <a:prstGeom prst="rect">
            <a:avLst/>
          </a:prstGeom>
          <a:solidFill>
            <a:schemeClr val="tx2">
              <a:lumMod val="25000"/>
              <a:lumOff val="75000"/>
            </a:schemeClr>
          </a:solidFill>
          <a:ln w="3175" cap="flat" cmpd="sng" algn="ctr">
            <a:noFill/>
            <a:prstDash val="solid"/>
            <a:round/>
            <a:headEnd type="none" w="med" len="med"/>
            <a:tailEnd type="none" w="med" len="med"/>
          </a:ln>
          <a:effectLst>
            <a:outerShdw blurRad="50800" dist="38100" dir="2700000" algn="tl" rotWithShape="0">
              <a:prstClr val="black">
                <a:alpha val="21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latin typeface="Roboto Thin"/>
                <a:cs typeface="Roboto Thin"/>
              </a:rPr>
              <a:t>Existing </a:t>
            </a:r>
            <a:r>
              <a:rPr lang="en-US" sz="1200" dirty="0" smtClean="0">
                <a:solidFill>
                  <a:srgbClr val="2B2623"/>
                </a:solidFill>
                <a:latin typeface="Roboto Thin"/>
                <a:cs typeface="Roboto Thin"/>
              </a:rPr>
              <a:t>Systems</a:t>
            </a:r>
            <a:endParaRPr lang="en-US" sz="1200" dirty="0">
              <a:solidFill>
                <a:srgbClr val="2B2623"/>
              </a:solidFill>
              <a:latin typeface="Roboto Thin"/>
              <a:cs typeface="Roboto Thin"/>
            </a:endParaRPr>
          </a:p>
        </p:txBody>
      </p:sp>
      <p:sp>
        <p:nvSpPr>
          <p:cNvPr id="74" name="Rectangle 73"/>
          <p:cNvSpPr/>
          <p:nvPr/>
        </p:nvSpPr>
        <p:spPr bwMode="auto">
          <a:xfrm>
            <a:off x="2384800" y="5010532"/>
            <a:ext cx="270000" cy="864096"/>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ROUTE</a:t>
            </a:r>
            <a:endParaRPr lang="en-US" sz="1100" b="1" dirty="0">
              <a:latin typeface="Roboto Thin"/>
              <a:cs typeface="Roboto Thin"/>
            </a:endParaRPr>
          </a:p>
        </p:txBody>
      </p:sp>
      <p:cxnSp>
        <p:nvCxnSpPr>
          <p:cNvPr id="75" name="Straight Connector 74"/>
          <p:cNvCxnSpPr/>
          <p:nvPr/>
        </p:nvCxnSpPr>
        <p:spPr>
          <a:xfrm flipV="1">
            <a:off x="6300192" y="5814439"/>
            <a:ext cx="0" cy="511747"/>
          </a:xfrm>
          <a:prstGeom prst="line">
            <a:avLst/>
          </a:prstGeom>
          <a:ln w="12700" cmpd="sng">
            <a:solidFill>
              <a:srgbClr val="7F7F7F"/>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bwMode="auto">
          <a:xfrm>
            <a:off x="6169832" y="5010532"/>
            <a:ext cx="270000" cy="864096"/>
          </a:xfrm>
          <a:prstGeom prst="rect">
            <a:avLst/>
          </a:prstGeom>
          <a:solidFill>
            <a:srgbClr val="FFFFFF"/>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1100" b="1" dirty="0" smtClean="0">
                <a:latin typeface="Roboto Thin"/>
                <a:cs typeface="Roboto Thin"/>
              </a:rPr>
              <a:t>ROUTE</a:t>
            </a:r>
            <a:endParaRPr lang="en-US" sz="1100" b="1" dirty="0">
              <a:latin typeface="Roboto Thin"/>
              <a:cs typeface="Roboto Thin"/>
            </a:endParaRPr>
          </a:p>
        </p:txBody>
      </p:sp>
      <p:grpSp>
        <p:nvGrpSpPr>
          <p:cNvPr id="77" name="Group 76"/>
          <p:cNvGrpSpPr/>
          <p:nvPr/>
        </p:nvGrpSpPr>
        <p:grpSpPr>
          <a:xfrm>
            <a:off x="5652120" y="6096533"/>
            <a:ext cx="1309800" cy="356803"/>
            <a:chOff x="6450595" y="6094406"/>
            <a:chExt cx="1309800" cy="356803"/>
          </a:xfrm>
        </p:grpSpPr>
        <p:grpSp>
          <p:nvGrpSpPr>
            <p:cNvPr id="78" name="Group 77"/>
            <p:cNvGrpSpPr/>
            <p:nvPr/>
          </p:nvGrpSpPr>
          <p:grpSpPr>
            <a:xfrm>
              <a:off x="6450595" y="6094406"/>
              <a:ext cx="1289812" cy="356803"/>
              <a:chOff x="7164288" y="4217919"/>
              <a:chExt cx="1289812" cy="356803"/>
            </a:xfrm>
          </p:grpSpPr>
          <p:sp>
            <p:nvSpPr>
              <p:cNvPr id="82" name="Rectangle 81"/>
              <p:cNvSpPr/>
              <p:nvPr/>
            </p:nvSpPr>
            <p:spPr bwMode="auto">
              <a:xfrm>
                <a:off x="7236297" y="4217919"/>
                <a:ext cx="1152128" cy="356803"/>
              </a:xfrm>
              <a:prstGeom prst="rect">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83" name="Oval 82"/>
              <p:cNvSpPr/>
              <p:nvPr/>
            </p:nvSpPr>
            <p:spPr bwMode="auto">
              <a:xfrm>
                <a:off x="7164288" y="4217919"/>
                <a:ext cx="216024" cy="356803"/>
              </a:xfrm>
              <a:prstGeom prst="ellipse">
                <a:avLst/>
              </a:prstGeom>
              <a:solidFill>
                <a:srgbClr val="9E9088"/>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84" name="Oval 83"/>
              <p:cNvSpPr/>
              <p:nvPr/>
            </p:nvSpPr>
            <p:spPr bwMode="auto">
              <a:xfrm>
                <a:off x="8238076" y="4217919"/>
                <a:ext cx="216024" cy="356803"/>
              </a:xfrm>
              <a:prstGeom prst="ellipse">
                <a:avLst/>
              </a:pr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grpSp>
        <p:sp>
          <p:nvSpPr>
            <p:cNvPr id="79" name="Rectangle 78"/>
            <p:cNvSpPr/>
            <p:nvPr/>
          </p:nvSpPr>
          <p:spPr>
            <a:xfrm>
              <a:off x="6588279" y="6102538"/>
              <a:ext cx="1172116" cy="289823"/>
            </a:xfrm>
            <a:prstGeom prst="rect">
              <a:avLst/>
            </a:prstGeom>
          </p:spPr>
          <p:txBody>
            <a:bodyPr wrap="none">
              <a:spAutoFit/>
            </a:bodyPr>
            <a:lstStyle/>
            <a:p>
              <a:pPr>
                <a:lnSpc>
                  <a:spcPct val="120000"/>
                </a:lnSpc>
              </a:pPr>
              <a:r>
                <a:rPr lang="en-US" sz="1100" b="1" dirty="0" smtClean="0">
                  <a:latin typeface="Roboto Thin"/>
                  <a:cs typeface="Roboto Thin"/>
                </a:rPr>
                <a:t>Message Queue</a:t>
              </a:r>
              <a:endParaRPr lang="en-US" sz="1100" b="1" dirty="0">
                <a:latin typeface="Roboto Thin"/>
                <a:cs typeface="Roboto Thin"/>
              </a:endParaRPr>
            </a:p>
          </p:txBody>
        </p:sp>
      </p:grpSp>
      <p:sp>
        <p:nvSpPr>
          <p:cNvPr id="4" name="PB"/>
          <p:cNvSpPr/>
          <p:nvPr/>
        </p:nvSpPr>
        <p:spPr bwMode="auto">
          <a:xfrm>
            <a:off x="0" y="0"/>
            <a:ext cx="0" cy="0"/>
          </a:xfrm>
          <a:prstGeom prst="rect">
            <a:avLst/>
          </a:prstGeom>
          <a:solidFill>
            <a:srgbClr val="7F00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41" name="Rectangle 40"/>
          <p:cNvSpPr/>
          <p:nvPr/>
        </p:nvSpPr>
        <p:spPr bwMode="auto">
          <a:xfrm>
            <a:off x="3419872" y="4293096"/>
            <a:ext cx="937823" cy="403351"/>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18000"/>
              </a:prstClr>
            </a:outerShdw>
          </a:effectLst>
        </p:spPr>
        <p:txBody>
          <a:bodyPr vert="horz" wrap="none" lIns="91440" tIns="45720" rIns="91440" bIns="45720" numCol="1" rtlCol="0" anchor="ctr" anchorCtr="0" compatLnSpc="1">
            <a:prstTxWarp prst="textNoShape">
              <a:avLst/>
            </a:prstTxWarp>
          </a:bodyPr>
          <a:lstStyle/>
          <a:p>
            <a:pPr algn="ctr"/>
            <a:r>
              <a:rPr lang="en-US" sz="1100" dirty="0" smtClean="0">
                <a:solidFill>
                  <a:srgbClr val="FFFFFF"/>
                </a:solidFill>
                <a:latin typeface="Roboto Thin"/>
                <a:cs typeface="Roboto Thin"/>
              </a:rPr>
              <a:t>Templating</a:t>
            </a:r>
            <a:endParaRPr lang="en-US" sz="1100" dirty="0">
              <a:solidFill>
                <a:srgbClr val="FFFFFF"/>
              </a:solidFill>
              <a:latin typeface="Roboto Thin"/>
              <a:cs typeface="Roboto Thin"/>
            </a:endParaRPr>
          </a:p>
        </p:txBody>
      </p:sp>
      <p:sp>
        <p:nvSpPr>
          <p:cNvPr id="42" name="Rectangle 41"/>
          <p:cNvSpPr/>
          <p:nvPr/>
        </p:nvSpPr>
        <p:spPr bwMode="auto">
          <a:xfrm>
            <a:off x="3419872" y="3832085"/>
            <a:ext cx="937823" cy="403351"/>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18000"/>
              </a:prstClr>
            </a:outerShdw>
          </a:effectLst>
        </p:spPr>
        <p:txBody>
          <a:bodyPr vert="horz" wrap="none" lIns="91440" tIns="45720" rIns="91440" bIns="45720" numCol="1" rtlCol="0" anchor="ctr" anchorCtr="0" compatLnSpc="1">
            <a:prstTxWarp prst="textNoShape">
              <a:avLst/>
            </a:prstTxWarp>
          </a:bodyPr>
          <a:lstStyle/>
          <a:p>
            <a:pPr algn="ctr"/>
            <a:r>
              <a:rPr lang="en-US" sz="1100" dirty="0" smtClean="0">
                <a:solidFill>
                  <a:srgbClr val="FFFFFF"/>
                </a:solidFill>
                <a:latin typeface="Roboto Thin"/>
                <a:cs typeface="Roboto Thin"/>
              </a:rPr>
              <a:t>Clipping</a:t>
            </a:r>
            <a:endParaRPr lang="en-US" sz="1100" dirty="0">
              <a:solidFill>
                <a:srgbClr val="FFFFFF"/>
              </a:solidFill>
              <a:latin typeface="Roboto Thin"/>
              <a:cs typeface="Roboto Thin"/>
            </a:endParaRPr>
          </a:p>
        </p:txBody>
      </p:sp>
      <p:sp>
        <p:nvSpPr>
          <p:cNvPr id="43" name="Rectangle 42"/>
          <p:cNvSpPr/>
          <p:nvPr/>
        </p:nvSpPr>
        <p:spPr bwMode="auto">
          <a:xfrm>
            <a:off x="6376721" y="3846434"/>
            <a:ext cx="937823" cy="403351"/>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18000"/>
              </a:prstClr>
            </a:outerShdw>
          </a:effectLst>
        </p:spPr>
        <p:txBody>
          <a:bodyPr vert="horz" wrap="none" lIns="91440" tIns="45720" rIns="91440" bIns="45720" numCol="1" rtlCol="0" anchor="ctr" anchorCtr="0" compatLnSpc="1">
            <a:prstTxWarp prst="textNoShape">
              <a:avLst/>
            </a:prstTxWarp>
          </a:bodyPr>
          <a:lstStyle/>
          <a:p>
            <a:pPr algn="ctr"/>
            <a:r>
              <a:rPr lang="en-US" sz="1100" dirty="0" smtClean="0">
                <a:solidFill>
                  <a:srgbClr val="FFFFFF"/>
                </a:solidFill>
                <a:latin typeface="Roboto Thin"/>
                <a:cs typeface="Roboto Thin"/>
              </a:rPr>
              <a:t>Connectors</a:t>
            </a:r>
            <a:endParaRPr lang="en-US" sz="1100" dirty="0">
              <a:solidFill>
                <a:srgbClr val="FFFFFF"/>
              </a:solidFill>
              <a:latin typeface="Roboto Thin"/>
              <a:cs typeface="Roboto Thin"/>
            </a:endParaRPr>
          </a:p>
        </p:txBody>
      </p:sp>
      <p:sp>
        <p:nvSpPr>
          <p:cNvPr id="44" name="Rectangle 43"/>
          <p:cNvSpPr/>
          <p:nvPr/>
        </p:nvSpPr>
        <p:spPr bwMode="auto">
          <a:xfrm>
            <a:off x="7378593" y="4293096"/>
            <a:ext cx="937823" cy="403351"/>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18000"/>
              </a:prstClr>
            </a:outerShdw>
          </a:effectLst>
        </p:spPr>
        <p:txBody>
          <a:bodyPr vert="horz" wrap="none" lIns="91440" tIns="45720" rIns="91440" bIns="45720" numCol="1" rtlCol="0" anchor="ctr" anchorCtr="0" compatLnSpc="1">
            <a:prstTxWarp prst="textNoShape">
              <a:avLst/>
            </a:prstTxWarp>
          </a:bodyPr>
          <a:lstStyle/>
          <a:p>
            <a:pPr algn="ctr"/>
            <a:r>
              <a:rPr lang="en-US" sz="1100" dirty="0" smtClean="0">
                <a:solidFill>
                  <a:srgbClr val="FFFFFF"/>
                </a:solidFill>
                <a:latin typeface="Roboto Thin"/>
                <a:cs typeface="Roboto Thin"/>
              </a:rPr>
              <a:t>Caching</a:t>
            </a:r>
            <a:endParaRPr lang="en-US" sz="1100" dirty="0">
              <a:solidFill>
                <a:srgbClr val="FFFFFF"/>
              </a:solidFill>
              <a:latin typeface="Roboto Thin"/>
              <a:cs typeface="Roboto Thin"/>
            </a:endParaRPr>
          </a:p>
        </p:txBody>
      </p:sp>
      <p:sp>
        <p:nvSpPr>
          <p:cNvPr id="45" name="Rectangle 44"/>
          <p:cNvSpPr/>
          <p:nvPr/>
        </p:nvSpPr>
        <p:spPr bwMode="auto">
          <a:xfrm>
            <a:off x="6376721" y="4293096"/>
            <a:ext cx="937823" cy="403351"/>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18000"/>
              </a:prstClr>
            </a:outerShdw>
          </a:effectLst>
        </p:spPr>
        <p:txBody>
          <a:bodyPr vert="horz" wrap="none" lIns="91440" tIns="45720" rIns="91440" bIns="45720" numCol="1" rtlCol="0" anchor="ctr" anchorCtr="0" compatLnSpc="1">
            <a:prstTxWarp prst="textNoShape">
              <a:avLst/>
            </a:prstTxWarp>
          </a:bodyPr>
          <a:lstStyle/>
          <a:p>
            <a:pPr algn="ctr"/>
            <a:r>
              <a:rPr lang="en-US" sz="1100" dirty="0" smtClean="0">
                <a:solidFill>
                  <a:srgbClr val="FFFFFF"/>
                </a:solidFill>
                <a:latin typeface="Roboto Thin"/>
                <a:cs typeface="Roboto Thin"/>
              </a:rPr>
              <a:t>Filter</a:t>
            </a:r>
            <a:endParaRPr lang="en-US" sz="1100" dirty="0">
              <a:solidFill>
                <a:srgbClr val="FFFFFF"/>
              </a:solidFill>
              <a:latin typeface="Roboto Thin"/>
              <a:cs typeface="Roboto Thin"/>
            </a:endParaRPr>
          </a:p>
        </p:txBody>
      </p:sp>
      <p:sp>
        <p:nvSpPr>
          <p:cNvPr id="46" name="Rectangle 45"/>
          <p:cNvSpPr/>
          <p:nvPr/>
        </p:nvSpPr>
        <p:spPr bwMode="auto">
          <a:xfrm>
            <a:off x="7378593" y="3846434"/>
            <a:ext cx="937823" cy="403351"/>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18000"/>
              </a:prstClr>
            </a:outerShdw>
          </a:effectLst>
        </p:spPr>
        <p:txBody>
          <a:bodyPr vert="horz" wrap="none" lIns="91440" tIns="45720" rIns="91440" bIns="45720" numCol="1" rtlCol="0" anchor="ctr" anchorCtr="0" compatLnSpc="1">
            <a:prstTxWarp prst="textNoShape">
              <a:avLst/>
            </a:prstTxWarp>
          </a:bodyPr>
          <a:lstStyle/>
          <a:p>
            <a:pPr algn="ctr"/>
            <a:r>
              <a:rPr lang="en-US" sz="1100" dirty="0">
                <a:solidFill>
                  <a:srgbClr val="FFFFFF"/>
                </a:solidFill>
                <a:latin typeface="Roboto Thin"/>
                <a:cs typeface="Roboto Thin"/>
              </a:rPr>
              <a:t>Transforming</a:t>
            </a:r>
          </a:p>
        </p:txBody>
      </p:sp>
      <p:sp>
        <p:nvSpPr>
          <p:cNvPr id="51" name="Rectangle 50"/>
          <p:cNvSpPr/>
          <p:nvPr/>
        </p:nvSpPr>
        <p:spPr bwMode="auto">
          <a:xfrm>
            <a:off x="362524" y="1180687"/>
            <a:ext cx="8484804" cy="1096185"/>
          </a:xfrm>
          <a:prstGeom prst="rect">
            <a:avLst/>
          </a:prstGeom>
          <a:solidFill>
            <a:srgbClr val="CFC8C3"/>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53" name="TextBox 52"/>
          <p:cNvSpPr txBox="1"/>
          <p:nvPr/>
        </p:nvSpPr>
        <p:spPr>
          <a:xfrm>
            <a:off x="35496" y="4002860"/>
            <a:ext cx="461665" cy="530554"/>
          </a:xfrm>
          <a:prstGeom prst="rect">
            <a:avLst/>
          </a:prstGeom>
          <a:noFill/>
        </p:spPr>
        <p:txBody>
          <a:bodyPr vert="vert270" wrap="none" rtlCol="0">
            <a:spAutoFit/>
          </a:bodyPr>
          <a:lstStyle/>
          <a:p>
            <a:r>
              <a:rPr lang="en-US" dirty="0" smtClean="0">
                <a:latin typeface="Roboto Light"/>
                <a:cs typeface="Roboto Light"/>
              </a:rPr>
              <a:t>SOA</a:t>
            </a:r>
          </a:p>
        </p:txBody>
      </p:sp>
      <p:sp>
        <p:nvSpPr>
          <p:cNvPr id="57" name="TextBox 56"/>
          <p:cNvSpPr txBox="1"/>
          <p:nvPr/>
        </p:nvSpPr>
        <p:spPr>
          <a:xfrm>
            <a:off x="5879" y="1412776"/>
            <a:ext cx="461665" cy="598519"/>
          </a:xfrm>
          <a:prstGeom prst="rect">
            <a:avLst/>
          </a:prstGeom>
          <a:noFill/>
        </p:spPr>
        <p:txBody>
          <a:bodyPr vert="vert270" wrap="none" rtlCol="0">
            <a:spAutoFit/>
          </a:bodyPr>
          <a:lstStyle/>
          <a:p>
            <a:r>
              <a:rPr lang="en-US" dirty="0" smtClean="0">
                <a:latin typeface="Roboto Light"/>
                <a:cs typeface="Roboto Light"/>
              </a:rPr>
              <a:t>WOA</a:t>
            </a:r>
          </a:p>
        </p:txBody>
      </p:sp>
      <p:sp>
        <p:nvSpPr>
          <p:cNvPr id="72" name="Rectangle 71"/>
          <p:cNvSpPr/>
          <p:nvPr/>
        </p:nvSpPr>
        <p:spPr bwMode="auto">
          <a:xfrm>
            <a:off x="2195736" y="1413394"/>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Thin"/>
                <a:cs typeface="Roboto Thin"/>
              </a:rPr>
              <a:t>Widget</a:t>
            </a:r>
          </a:p>
        </p:txBody>
      </p:sp>
      <p:sp>
        <p:nvSpPr>
          <p:cNvPr id="81" name="Rectangle 80"/>
          <p:cNvSpPr/>
          <p:nvPr/>
        </p:nvSpPr>
        <p:spPr bwMode="auto">
          <a:xfrm>
            <a:off x="4283968" y="1413394"/>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Thin"/>
                <a:cs typeface="Roboto Thin"/>
              </a:rPr>
              <a:t>Widget</a:t>
            </a:r>
          </a:p>
        </p:txBody>
      </p:sp>
      <p:sp>
        <p:nvSpPr>
          <p:cNvPr id="85" name="Rectangle 84"/>
          <p:cNvSpPr/>
          <p:nvPr/>
        </p:nvSpPr>
        <p:spPr bwMode="auto">
          <a:xfrm>
            <a:off x="6516216" y="141277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Thin"/>
                <a:cs typeface="Roboto Thin"/>
              </a:rPr>
              <a:t>Widget</a:t>
            </a:r>
          </a:p>
        </p:txBody>
      </p:sp>
    </p:spTree>
    <p:extLst>
      <p:ext uri="{BB962C8B-B14F-4D97-AF65-F5344CB8AC3E}">
        <p14:creationId xmlns:p14="http://schemas.microsoft.com/office/powerpoint/2010/main" xmlns="" val="249381203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 In CXP</a:t>
            </a:r>
          </a:p>
          <a:p>
            <a:endParaRPr lang="en-US" dirty="0"/>
          </a:p>
        </p:txBody>
      </p:sp>
      <p:sp>
        <p:nvSpPr>
          <p:cNvPr id="4" name="Content Placeholder 3"/>
          <p:cNvSpPr>
            <a:spLocks noGrp="1"/>
          </p:cNvSpPr>
          <p:nvPr>
            <p:ph sz="quarter" idx="14"/>
          </p:nvPr>
        </p:nvSpPr>
        <p:spPr>
          <a:xfrm>
            <a:off x="357188" y="1772816"/>
            <a:ext cx="8439150" cy="4519910"/>
          </a:xfrm>
        </p:spPr>
        <p:txBody>
          <a:bodyPr/>
          <a:lstStyle/>
          <a:p>
            <a:pPr marL="638175" indent="-342900">
              <a:buFont typeface="Arial"/>
              <a:buChar char="•"/>
            </a:pPr>
            <a:r>
              <a:rPr lang="en-US" sz="1400" dirty="0" smtClean="0"/>
              <a:t>Camel Context is defined in backbase-integration.xml</a:t>
            </a:r>
          </a:p>
          <a:p>
            <a:pPr marL="638175" indent="-342900">
              <a:buFont typeface="Arial"/>
              <a:buChar char="•"/>
            </a:pPr>
            <a:r>
              <a:rPr lang="en-US" sz="1400" dirty="0" smtClean="0"/>
              <a:t>backbase-integration.xml is added to </a:t>
            </a:r>
            <a:r>
              <a:rPr lang="en-US" sz="1400" dirty="0" err="1" smtClean="0"/>
              <a:t>contextConfigurationLocation</a:t>
            </a:r>
            <a:r>
              <a:rPr lang="en-US" sz="1400" dirty="0" smtClean="0"/>
              <a:t> array in </a:t>
            </a:r>
            <a:r>
              <a:rPr lang="en-US" sz="1400" dirty="0" err="1" smtClean="0"/>
              <a:t>web.xml</a:t>
            </a:r>
            <a:r>
              <a:rPr lang="en-US" sz="1400" dirty="0" smtClean="0"/>
              <a:t/>
            </a:r>
            <a:br>
              <a:rPr lang="en-US" sz="1400" dirty="0" smtClean="0"/>
            </a:br>
            <a:r>
              <a:rPr lang="en-US" sz="1400" dirty="0" smtClean="0"/>
              <a:t/>
            </a:r>
            <a:br>
              <a:rPr lang="en-US" sz="1400" dirty="0" smtClean="0"/>
            </a:br>
            <a:r>
              <a:rPr lang="en-US" sz="1000" dirty="0" smtClean="0">
                <a:latin typeface="Consolas"/>
                <a:cs typeface="Consolas"/>
              </a:rPr>
              <a:t>&lt;</a:t>
            </a:r>
            <a:r>
              <a:rPr lang="en-US" sz="1000" dirty="0">
                <a:latin typeface="Consolas"/>
                <a:cs typeface="Consolas"/>
              </a:rPr>
              <a:t>context-</a:t>
            </a:r>
            <a:r>
              <a:rPr lang="en-US" sz="1000" dirty="0" err="1">
                <a:latin typeface="Consolas"/>
                <a:cs typeface="Consolas"/>
              </a:rPr>
              <a:t>param</a:t>
            </a:r>
            <a:r>
              <a:rPr lang="en-US" sz="1000" dirty="0">
                <a:latin typeface="Consolas"/>
                <a:cs typeface="Consolas"/>
              </a:rPr>
              <a:t>&gt;</a:t>
            </a:r>
            <a:br>
              <a:rPr lang="en-US" sz="1000" dirty="0">
                <a:latin typeface="Consolas"/>
                <a:cs typeface="Consolas"/>
              </a:rPr>
            </a:br>
            <a:r>
              <a:rPr lang="en-US" sz="1000" dirty="0">
                <a:latin typeface="Consolas"/>
                <a:cs typeface="Consolas"/>
              </a:rPr>
              <a:t>    &lt;</a:t>
            </a:r>
            <a:r>
              <a:rPr lang="en-US" sz="1000" dirty="0" err="1">
                <a:latin typeface="Consolas"/>
                <a:cs typeface="Consolas"/>
              </a:rPr>
              <a:t>param</a:t>
            </a:r>
            <a:r>
              <a:rPr lang="en-US" sz="1000" dirty="0">
                <a:latin typeface="Consolas"/>
                <a:cs typeface="Consolas"/>
              </a:rPr>
              <a:t>-name&gt;</a:t>
            </a:r>
            <a:r>
              <a:rPr lang="en-US" sz="1000" dirty="0" err="1">
                <a:latin typeface="Consolas"/>
                <a:cs typeface="Consolas"/>
              </a:rPr>
              <a:t>contextConfigLocation</a:t>
            </a:r>
            <a:r>
              <a:rPr lang="en-US" sz="1000" dirty="0">
                <a:latin typeface="Consolas"/>
                <a:cs typeface="Consolas"/>
              </a:rPr>
              <a:t>&lt;/</a:t>
            </a:r>
            <a:r>
              <a:rPr lang="en-US" sz="1000" dirty="0" err="1">
                <a:latin typeface="Consolas"/>
                <a:cs typeface="Consolas"/>
              </a:rPr>
              <a:t>param</a:t>
            </a:r>
            <a:r>
              <a:rPr lang="en-US" sz="1000" dirty="0">
                <a:latin typeface="Consolas"/>
                <a:cs typeface="Consolas"/>
              </a:rPr>
              <a:t>-name&gt;</a:t>
            </a:r>
            <a:br>
              <a:rPr lang="en-US" sz="1000" dirty="0">
                <a:latin typeface="Consolas"/>
                <a:cs typeface="Consolas"/>
              </a:rPr>
            </a:br>
            <a:r>
              <a:rPr lang="en-US" sz="1000" dirty="0">
                <a:latin typeface="Consolas"/>
                <a:cs typeface="Consolas"/>
              </a:rPr>
              <a:t>    &lt;</a:t>
            </a:r>
            <a:r>
              <a:rPr lang="en-US" sz="1000" dirty="0" err="1">
                <a:latin typeface="Consolas"/>
                <a:cs typeface="Consolas"/>
              </a:rPr>
              <a:t>param</a:t>
            </a:r>
            <a:r>
              <a:rPr lang="en-US" sz="1000" dirty="0">
                <a:latin typeface="Consolas"/>
                <a:cs typeface="Consolas"/>
              </a:rPr>
              <a:t>-value&gt;&lt;![CDATA[</a:t>
            </a:r>
            <a:br>
              <a:rPr lang="en-US" sz="1000" dirty="0">
                <a:latin typeface="Consolas"/>
                <a:cs typeface="Consolas"/>
              </a:rPr>
            </a:br>
            <a:r>
              <a:rPr lang="en-US" sz="1000" dirty="0">
                <a:latin typeface="Consolas"/>
                <a:cs typeface="Consolas"/>
              </a:rPr>
              <a:t>        </a:t>
            </a:r>
            <a:r>
              <a:rPr lang="en-US" sz="1000" dirty="0" err="1">
                <a:latin typeface="Consolas"/>
                <a:cs typeface="Consolas"/>
              </a:rPr>
              <a:t>classpath</a:t>
            </a:r>
            <a:r>
              <a:rPr lang="en-US" sz="1000" dirty="0">
                <a:latin typeface="Consolas"/>
                <a:cs typeface="Consolas"/>
              </a:rPr>
              <a:t>:/META-INF/spring/</a:t>
            </a:r>
            <a:r>
              <a:rPr lang="en-US" sz="1000" dirty="0" err="1">
                <a:latin typeface="Consolas"/>
                <a:cs typeface="Consolas"/>
              </a:rPr>
              <a:t>backbase</a:t>
            </a:r>
            <a:r>
              <a:rPr lang="en-US" sz="1000" dirty="0">
                <a:latin typeface="Consolas"/>
                <a:cs typeface="Consolas"/>
              </a:rPr>
              <a:t>-portal-application-</a:t>
            </a:r>
            <a:r>
              <a:rPr lang="en-US" sz="1000" dirty="0" err="1">
                <a:latin typeface="Consolas"/>
                <a:cs typeface="Consolas"/>
              </a:rPr>
              <a:t>config.xml</a:t>
            </a:r>
            <a:r>
              <a:rPr lang="en-US" sz="1000" dirty="0">
                <a:latin typeface="Consolas"/>
                <a:cs typeface="Consolas"/>
              </a:rPr>
              <a:t/>
            </a:r>
            <a:br>
              <a:rPr lang="en-US" sz="1000" dirty="0">
                <a:latin typeface="Consolas"/>
                <a:cs typeface="Consolas"/>
              </a:rPr>
            </a:br>
            <a:r>
              <a:rPr lang="en-US" sz="1000" dirty="0">
                <a:latin typeface="Consolas"/>
                <a:cs typeface="Consolas"/>
              </a:rPr>
              <a:t>        </a:t>
            </a:r>
            <a:r>
              <a:rPr lang="en-US" sz="1000" dirty="0" err="1">
                <a:latin typeface="Consolas"/>
                <a:cs typeface="Consolas"/>
              </a:rPr>
              <a:t>classpath</a:t>
            </a:r>
            <a:r>
              <a:rPr lang="en-US" sz="1000" dirty="0">
                <a:latin typeface="Consolas"/>
                <a:cs typeface="Consolas"/>
              </a:rPr>
              <a:t>:/META-INF/spring/</a:t>
            </a:r>
            <a:r>
              <a:rPr lang="en-US" sz="1000" dirty="0" err="1">
                <a:latin typeface="Consolas"/>
                <a:cs typeface="Consolas"/>
              </a:rPr>
              <a:t>backbase</a:t>
            </a:r>
            <a:r>
              <a:rPr lang="en-US" sz="1000" dirty="0">
                <a:latin typeface="Consolas"/>
                <a:cs typeface="Consolas"/>
              </a:rPr>
              <a:t>-portal-integration-</a:t>
            </a:r>
            <a:r>
              <a:rPr lang="en-US" sz="1000" dirty="0" err="1">
                <a:latin typeface="Consolas"/>
                <a:cs typeface="Consolas"/>
              </a:rPr>
              <a:t>config.xml</a:t>
            </a:r>
            <a:r>
              <a:rPr lang="en-US" sz="1000" dirty="0">
                <a:latin typeface="Consolas"/>
                <a:cs typeface="Consolas"/>
              </a:rPr>
              <a:t/>
            </a:r>
            <a:br>
              <a:rPr lang="en-US" sz="1000" dirty="0">
                <a:latin typeface="Consolas"/>
                <a:cs typeface="Consolas"/>
              </a:rPr>
            </a:br>
            <a:r>
              <a:rPr lang="en-US" sz="1000" dirty="0">
                <a:latin typeface="Consolas"/>
                <a:cs typeface="Consolas"/>
              </a:rPr>
              <a:t>        </a:t>
            </a:r>
            <a:r>
              <a:rPr lang="en-US" sz="1000" dirty="0" err="1">
                <a:latin typeface="Consolas"/>
                <a:cs typeface="Consolas"/>
              </a:rPr>
              <a:t>classpath</a:t>
            </a:r>
            <a:r>
              <a:rPr lang="en-US" sz="1000" dirty="0">
                <a:latin typeface="Consolas"/>
                <a:cs typeface="Consolas"/>
              </a:rPr>
              <a:t>:/META-INF/spring/</a:t>
            </a:r>
            <a:r>
              <a:rPr lang="en-US" sz="1000" dirty="0" err="1">
                <a:latin typeface="Consolas"/>
                <a:cs typeface="Consolas"/>
              </a:rPr>
              <a:t>backbase</a:t>
            </a:r>
            <a:r>
              <a:rPr lang="en-US" sz="1000" dirty="0">
                <a:latin typeface="Consolas"/>
                <a:cs typeface="Consolas"/>
              </a:rPr>
              <a:t>-portal-presentation-</a:t>
            </a:r>
            <a:r>
              <a:rPr lang="en-US" sz="1000" dirty="0" err="1">
                <a:latin typeface="Consolas"/>
                <a:cs typeface="Consolas"/>
              </a:rPr>
              <a:t>security.xml</a:t>
            </a:r>
            <a:r>
              <a:rPr lang="en-US" sz="1000" dirty="0">
                <a:latin typeface="Consolas"/>
                <a:cs typeface="Consolas"/>
              </a:rPr>
              <a:t/>
            </a:r>
            <a:br>
              <a:rPr lang="en-US" sz="1000" dirty="0">
                <a:latin typeface="Consolas"/>
                <a:cs typeface="Consolas"/>
              </a:rPr>
            </a:br>
            <a:r>
              <a:rPr lang="en-US" sz="1000" dirty="0">
                <a:latin typeface="Consolas"/>
                <a:cs typeface="Consolas"/>
              </a:rPr>
              <a:t>        </a:t>
            </a:r>
            <a:r>
              <a:rPr lang="en-US" sz="1000" dirty="0" err="1">
                <a:latin typeface="Consolas"/>
                <a:cs typeface="Consolas"/>
              </a:rPr>
              <a:t>classpath</a:t>
            </a:r>
            <a:r>
              <a:rPr lang="en-US" sz="1000" dirty="0">
                <a:latin typeface="Consolas"/>
                <a:cs typeface="Consolas"/>
              </a:rPr>
              <a:t>:/META-INF/spring/</a:t>
            </a:r>
            <a:r>
              <a:rPr lang="en-US" sz="1000" dirty="0" err="1">
                <a:latin typeface="Consolas"/>
                <a:cs typeface="Consolas"/>
              </a:rPr>
              <a:t>backbase</a:t>
            </a:r>
            <a:r>
              <a:rPr lang="en-US" sz="1000" dirty="0">
                <a:latin typeface="Consolas"/>
                <a:cs typeface="Consolas"/>
              </a:rPr>
              <a:t>-portal-presentation-</a:t>
            </a:r>
            <a:r>
              <a:rPr lang="en-US" sz="1000" dirty="0" err="1">
                <a:latin typeface="Consolas"/>
                <a:cs typeface="Consolas"/>
              </a:rPr>
              <a:t>ssr.xml</a:t>
            </a:r>
            <a:r>
              <a:rPr lang="en-US" sz="1000" dirty="0">
                <a:latin typeface="Consolas"/>
                <a:cs typeface="Consolas"/>
              </a:rPr>
              <a:t/>
            </a:r>
            <a:br>
              <a:rPr lang="en-US" sz="1000" dirty="0">
                <a:latin typeface="Consolas"/>
                <a:cs typeface="Consolas"/>
              </a:rPr>
            </a:br>
            <a:r>
              <a:rPr lang="en-US" sz="1000" dirty="0">
                <a:latin typeface="Consolas"/>
                <a:cs typeface="Consolas"/>
              </a:rPr>
              <a:t>        </a:t>
            </a:r>
            <a:r>
              <a:rPr lang="en-US" sz="1000" dirty="0" err="1">
                <a:latin typeface="Consolas"/>
                <a:cs typeface="Consolas"/>
              </a:rPr>
              <a:t>classpath</a:t>
            </a:r>
            <a:r>
              <a:rPr lang="en-US" sz="1000" dirty="0">
                <a:latin typeface="Consolas"/>
                <a:cs typeface="Consolas"/>
              </a:rPr>
              <a:t>:/META-INF/spring/</a:t>
            </a:r>
            <a:r>
              <a:rPr lang="en-US" sz="1000" dirty="0" err="1">
                <a:latin typeface="Consolas"/>
                <a:cs typeface="Consolas"/>
              </a:rPr>
              <a:t>backbase</a:t>
            </a:r>
            <a:r>
              <a:rPr lang="en-US" sz="1000" dirty="0">
                <a:latin typeface="Consolas"/>
                <a:cs typeface="Consolas"/>
              </a:rPr>
              <a:t>-portal-business-</a:t>
            </a:r>
            <a:r>
              <a:rPr lang="en-US" sz="1000" dirty="0" err="1">
                <a:latin typeface="Consolas"/>
                <a:cs typeface="Consolas"/>
              </a:rPr>
              <a:t>security.xml</a:t>
            </a:r>
            <a:r>
              <a:rPr lang="en-US" sz="1000" dirty="0">
                <a:latin typeface="Consolas"/>
                <a:cs typeface="Consolas"/>
              </a:rPr>
              <a:t/>
            </a:r>
            <a:br>
              <a:rPr lang="en-US" sz="1000" dirty="0">
                <a:latin typeface="Consolas"/>
                <a:cs typeface="Consolas"/>
              </a:rPr>
            </a:br>
            <a:r>
              <a:rPr lang="en-US" sz="1000" dirty="0">
                <a:latin typeface="Consolas"/>
                <a:cs typeface="Consolas"/>
              </a:rPr>
              <a:t>        </a:t>
            </a:r>
            <a:r>
              <a:rPr lang="en-US" sz="1000" dirty="0" err="1">
                <a:latin typeface="Consolas"/>
                <a:cs typeface="Consolas"/>
              </a:rPr>
              <a:t>classpath:backbase-ptc.xml</a:t>
            </a:r>
            <a:r>
              <a:rPr lang="en-US" sz="1000" dirty="0">
                <a:latin typeface="Consolas"/>
                <a:cs typeface="Consolas"/>
              </a:rPr>
              <a:t/>
            </a:r>
            <a:br>
              <a:rPr lang="en-US" sz="1000" dirty="0">
                <a:latin typeface="Consolas"/>
                <a:cs typeface="Consolas"/>
              </a:rPr>
            </a:br>
            <a:r>
              <a:rPr lang="en-US" sz="1000" b="1" dirty="0">
                <a:latin typeface="Consolas"/>
                <a:cs typeface="Consolas"/>
              </a:rPr>
              <a:t>        </a:t>
            </a:r>
            <a:r>
              <a:rPr lang="en-US" sz="1000" b="1" dirty="0" err="1">
                <a:latin typeface="Consolas"/>
                <a:cs typeface="Consolas"/>
              </a:rPr>
              <a:t>classpath</a:t>
            </a:r>
            <a:r>
              <a:rPr lang="en-US" sz="1000" b="1" dirty="0">
                <a:latin typeface="Consolas"/>
                <a:cs typeface="Consolas"/>
              </a:rPr>
              <a:t>:/</a:t>
            </a:r>
            <a:r>
              <a:rPr lang="en-US" sz="1000" b="1" dirty="0" smtClean="0">
                <a:latin typeface="Consolas"/>
                <a:cs typeface="Consolas"/>
              </a:rPr>
              <a:t>META-INF/spring/backbase-integration.xml</a:t>
            </a:r>
            <a:r>
              <a:rPr lang="en-US" sz="1000" dirty="0">
                <a:latin typeface="Consolas"/>
                <a:cs typeface="Consolas"/>
              </a:rPr>
              <a:t/>
            </a:r>
            <a:br>
              <a:rPr lang="en-US" sz="1000" dirty="0">
                <a:latin typeface="Consolas"/>
                <a:cs typeface="Consolas"/>
              </a:rPr>
            </a:br>
            <a:r>
              <a:rPr lang="en-US" sz="1000" dirty="0">
                <a:latin typeface="Consolas"/>
                <a:cs typeface="Consolas"/>
              </a:rPr>
              <a:t>    ]]&gt;&lt;/</a:t>
            </a:r>
            <a:r>
              <a:rPr lang="en-US" sz="1000" dirty="0" err="1">
                <a:latin typeface="Consolas"/>
                <a:cs typeface="Consolas"/>
              </a:rPr>
              <a:t>param</a:t>
            </a:r>
            <a:r>
              <a:rPr lang="en-US" sz="1000" dirty="0">
                <a:latin typeface="Consolas"/>
                <a:cs typeface="Consolas"/>
              </a:rPr>
              <a:t>-value&gt;</a:t>
            </a:r>
            <a:br>
              <a:rPr lang="en-US" sz="1000" dirty="0">
                <a:latin typeface="Consolas"/>
                <a:cs typeface="Consolas"/>
              </a:rPr>
            </a:br>
            <a:r>
              <a:rPr lang="en-US" sz="1000" dirty="0">
                <a:latin typeface="Consolas"/>
                <a:cs typeface="Consolas"/>
              </a:rPr>
              <a:t>&lt;/context-</a:t>
            </a:r>
            <a:r>
              <a:rPr lang="en-US" sz="1000" dirty="0" err="1">
                <a:latin typeface="Consolas"/>
                <a:cs typeface="Consolas"/>
              </a:rPr>
              <a:t>param</a:t>
            </a:r>
            <a:r>
              <a:rPr lang="en-US" sz="1000" dirty="0" smtClean="0">
                <a:latin typeface="Consolas"/>
                <a:cs typeface="Consolas"/>
              </a:rPr>
              <a:t>&gt;</a:t>
            </a:r>
          </a:p>
          <a:p>
            <a:pPr marL="638175" indent="-342900">
              <a:buFont typeface="Arial"/>
              <a:buChar char="•"/>
            </a:pPr>
            <a:endParaRPr lang="en-US" sz="1000" dirty="0" smtClean="0">
              <a:latin typeface="Consolas"/>
              <a:cs typeface="Consolas"/>
            </a:endParaRPr>
          </a:p>
          <a:p>
            <a:pPr marL="638175" indent="-342900">
              <a:buFont typeface="Arial"/>
              <a:buChar char="•"/>
            </a:pPr>
            <a:r>
              <a:rPr lang="en-US" sz="1400" dirty="0" smtClean="0"/>
              <a:t>Integration Servlet in </a:t>
            </a:r>
            <a:r>
              <a:rPr lang="en-US" sz="1400" dirty="0" err="1" smtClean="0"/>
              <a:t>web.xml</a:t>
            </a:r>
            <a:r>
              <a:rPr lang="en-US" sz="1400" dirty="0" smtClean="0"/>
              <a:t> defines main entry point</a:t>
            </a:r>
            <a:br>
              <a:rPr lang="en-US" sz="1400" dirty="0" smtClean="0"/>
            </a:br>
            <a:r>
              <a:rPr lang="en-US" sz="1400" dirty="0" smtClean="0"/>
              <a:t/>
            </a:r>
            <a:br>
              <a:rPr lang="en-US" sz="1400" dirty="0" smtClean="0"/>
            </a:br>
            <a:r>
              <a:rPr lang="en-US" sz="1000" dirty="0" smtClean="0">
                <a:latin typeface="Consolas"/>
                <a:cs typeface="Consolas"/>
              </a:rPr>
              <a:t>&lt;</a:t>
            </a:r>
            <a:r>
              <a:rPr lang="en-US" sz="1000" dirty="0">
                <a:latin typeface="Consolas"/>
                <a:cs typeface="Consolas"/>
              </a:rPr>
              <a:t>servlet&gt;</a:t>
            </a:r>
            <a:br>
              <a:rPr lang="en-US" sz="1000" dirty="0">
                <a:latin typeface="Consolas"/>
                <a:cs typeface="Consolas"/>
              </a:rPr>
            </a:br>
            <a:r>
              <a:rPr lang="en-US" sz="1000" dirty="0">
                <a:latin typeface="Consolas"/>
                <a:cs typeface="Consolas"/>
              </a:rPr>
              <a:t>    &lt;</a:t>
            </a:r>
            <a:r>
              <a:rPr lang="en-US" sz="1000" dirty="0" smtClean="0">
                <a:latin typeface="Consolas"/>
                <a:cs typeface="Consolas"/>
              </a:rPr>
              <a:t>servlet-name&gt;Integration </a:t>
            </a:r>
            <a:r>
              <a:rPr lang="en-US" sz="1000" dirty="0">
                <a:latin typeface="Consolas"/>
                <a:cs typeface="Consolas"/>
              </a:rPr>
              <a:t>Servlet&lt;/servlet-name&gt;</a:t>
            </a:r>
            <a:br>
              <a:rPr lang="en-US" sz="1000" dirty="0">
                <a:latin typeface="Consolas"/>
                <a:cs typeface="Consolas"/>
              </a:rPr>
            </a:br>
            <a:r>
              <a:rPr lang="en-US" sz="1000" dirty="0">
                <a:latin typeface="Consolas"/>
                <a:cs typeface="Consolas"/>
              </a:rPr>
              <a:t>    &lt;</a:t>
            </a:r>
            <a:r>
              <a:rPr lang="en-US" sz="1000" dirty="0" smtClean="0">
                <a:latin typeface="Consolas"/>
                <a:cs typeface="Consolas"/>
              </a:rPr>
              <a:t>servlet-class&gt;</a:t>
            </a:r>
            <a:r>
              <a:rPr lang="en-US" sz="1000" dirty="0" err="1" smtClean="0">
                <a:latin typeface="Consolas"/>
                <a:cs typeface="Consolas"/>
              </a:rPr>
              <a:t>com.backbase.portal.integration.core.servlet.IntegrationServlet</a:t>
            </a:r>
            <a:r>
              <a:rPr lang="en-US" sz="1000" dirty="0" smtClean="0">
                <a:latin typeface="Consolas"/>
                <a:cs typeface="Consolas"/>
              </a:rPr>
              <a:t>&lt;/</a:t>
            </a:r>
            <a:r>
              <a:rPr lang="en-US" sz="1000" dirty="0">
                <a:latin typeface="Consolas"/>
                <a:cs typeface="Consolas"/>
              </a:rPr>
              <a:t>servlet-class&gt;</a:t>
            </a:r>
            <a:br>
              <a:rPr lang="en-US" sz="1000" dirty="0">
                <a:latin typeface="Consolas"/>
                <a:cs typeface="Consolas"/>
              </a:rPr>
            </a:br>
            <a:r>
              <a:rPr lang="en-US" sz="1000" dirty="0">
                <a:latin typeface="Consolas"/>
                <a:cs typeface="Consolas"/>
              </a:rPr>
              <a:t>    &lt;</a:t>
            </a:r>
            <a:r>
              <a:rPr lang="en-US" sz="1000" dirty="0" smtClean="0">
                <a:latin typeface="Consolas"/>
                <a:cs typeface="Consolas"/>
              </a:rPr>
              <a:t>load-on-startup&gt;1&lt;/</a:t>
            </a:r>
            <a:r>
              <a:rPr lang="en-US" sz="1000" dirty="0">
                <a:latin typeface="Consolas"/>
                <a:cs typeface="Consolas"/>
              </a:rPr>
              <a:t>load-on-startup&gt;</a:t>
            </a:r>
            <a:br>
              <a:rPr lang="en-US" sz="1000" dirty="0">
                <a:latin typeface="Consolas"/>
                <a:cs typeface="Consolas"/>
              </a:rPr>
            </a:br>
            <a:r>
              <a:rPr lang="en-US" sz="1000" dirty="0">
                <a:latin typeface="Consolas"/>
                <a:cs typeface="Consolas"/>
              </a:rPr>
              <a:t>&lt;/servlet&gt;</a:t>
            </a:r>
            <a:br>
              <a:rPr lang="en-US" sz="1000" dirty="0">
                <a:latin typeface="Consolas"/>
                <a:cs typeface="Consolas"/>
              </a:rPr>
            </a:br>
            <a:r>
              <a:rPr lang="en-US" sz="1000" dirty="0">
                <a:latin typeface="Consolas"/>
                <a:cs typeface="Consolas"/>
              </a:rPr>
              <a:t>&lt;servlet-mapping&gt;</a:t>
            </a:r>
            <a:br>
              <a:rPr lang="en-US" sz="1000" dirty="0">
                <a:latin typeface="Consolas"/>
                <a:cs typeface="Consolas"/>
              </a:rPr>
            </a:br>
            <a:r>
              <a:rPr lang="en-US" sz="1000" dirty="0">
                <a:latin typeface="Consolas"/>
                <a:cs typeface="Consolas"/>
              </a:rPr>
              <a:t>    &lt;</a:t>
            </a:r>
            <a:r>
              <a:rPr lang="en-US" sz="1000" dirty="0" smtClean="0">
                <a:latin typeface="Consolas"/>
                <a:cs typeface="Consolas"/>
              </a:rPr>
              <a:t>servlet-name&gt;Integration </a:t>
            </a:r>
            <a:r>
              <a:rPr lang="en-US" sz="1000" dirty="0">
                <a:latin typeface="Consolas"/>
                <a:cs typeface="Consolas"/>
              </a:rPr>
              <a:t>Servlet&lt;/servlet-name&gt;</a:t>
            </a:r>
            <a:br>
              <a:rPr lang="en-US" sz="1000" dirty="0">
                <a:latin typeface="Consolas"/>
                <a:cs typeface="Consolas"/>
              </a:rPr>
            </a:br>
            <a:r>
              <a:rPr lang="en-US" sz="1000" dirty="0">
                <a:latin typeface="Consolas"/>
                <a:cs typeface="Consolas"/>
              </a:rPr>
              <a:t>    &lt;</a:t>
            </a:r>
            <a:r>
              <a:rPr lang="en-US" sz="1000" dirty="0" err="1">
                <a:latin typeface="Consolas"/>
                <a:cs typeface="Consolas"/>
              </a:rPr>
              <a:t>url</a:t>
            </a:r>
            <a:r>
              <a:rPr lang="en-US" sz="1000" dirty="0">
                <a:latin typeface="Consolas"/>
                <a:cs typeface="Consolas"/>
              </a:rPr>
              <a:t>-pattern&gt;/services/*&lt;/</a:t>
            </a:r>
            <a:r>
              <a:rPr lang="en-US" sz="1000" dirty="0" err="1">
                <a:latin typeface="Consolas"/>
                <a:cs typeface="Consolas"/>
              </a:rPr>
              <a:t>url</a:t>
            </a:r>
            <a:r>
              <a:rPr lang="en-US" sz="1000" dirty="0">
                <a:latin typeface="Consolas"/>
                <a:cs typeface="Consolas"/>
              </a:rPr>
              <a:t>-pattern&gt;</a:t>
            </a:r>
            <a:br>
              <a:rPr lang="en-US" sz="1000" dirty="0">
                <a:latin typeface="Consolas"/>
                <a:cs typeface="Consolas"/>
              </a:rPr>
            </a:br>
            <a:r>
              <a:rPr lang="en-US" sz="1000" dirty="0">
                <a:latin typeface="Consolas"/>
                <a:cs typeface="Consolas"/>
              </a:rPr>
              <a:t>&lt;/servlet-mapping&gt;</a:t>
            </a:r>
            <a:endParaRPr lang="en-US" sz="1400" dirty="0" smtClean="0">
              <a:latin typeface="Consolas"/>
              <a:cs typeface="Consolas"/>
            </a:endParaRPr>
          </a:p>
        </p:txBody>
      </p:sp>
      <p:sp>
        <p:nvSpPr>
          <p:cNvPr id="3" name="Slide Number Placeholder 2"/>
          <p:cNvSpPr>
            <a:spLocks noGrp="1"/>
          </p:cNvSpPr>
          <p:nvPr>
            <p:ph type="sldNum" sz="quarter" idx="4"/>
          </p:nvPr>
        </p:nvSpPr>
        <p:spPr/>
        <p:txBody>
          <a:bodyPr/>
          <a:lstStyle/>
          <a:p>
            <a:fld id="{6FF59741-7650-A046-95B5-8D31235C520E}" type="slidenum">
              <a:rPr lang="en-US" smtClean="0"/>
              <a:pPr/>
              <a:t>28</a:t>
            </a:fld>
            <a:endParaRPr lang="en-US" dirty="0"/>
          </a:p>
        </p:txBody>
      </p:sp>
      <p:sp>
        <p:nvSpPr>
          <p:cNvPr id="5" name="Text Placeholder 4"/>
          <p:cNvSpPr>
            <a:spLocks noGrp="1"/>
          </p:cNvSpPr>
          <p:nvPr>
            <p:ph type="body" sz="quarter" idx="15"/>
          </p:nvPr>
        </p:nvSpPr>
        <p:spPr/>
        <p:txBody>
          <a:bodyPr/>
          <a:lstStyle/>
          <a:p>
            <a:r>
              <a:rPr lang="en-US" dirty="0" smtClean="0"/>
              <a:t>Implementation details</a:t>
            </a:r>
            <a:endParaRPr lang="en-US" dirty="0"/>
          </a:p>
        </p:txBody>
      </p:sp>
      <p:cxnSp>
        <p:nvCxnSpPr>
          <p:cNvPr id="6" name="Straight Arrow Connector 5"/>
          <p:cNvCxnSpPr/>
          <p:nvPr/>
        </p:nvCxnSpPr>
        <p:spPr>
          <a:xfrm flipH="1">
            <a:off x="5286076" y="3933056"/>
            <a:ext cx="504055" cy="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5584699" y="3717032"/>
            <a:ext cx="1939629" cy="432048"/>
          </a:xfrm>
          <a:prstGeom prst="rect">
            <a:avLst/>
          </a:prstGeom>
          <a:solidFill>
            <a:schemeClr val="accent1"/>
          </a:solidFill>
          <a:ln w="3175"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900" b="1" i="1" dirty="0" smtClean="0">
                <a:solidFill>
                  <a:schemeClr val="bg1"/>
                </a:solidFill>
                <a:latin typeface="Roboto Light"/>
              </a:rPr>
              <a:t>Descriptor with </a:t>
            </a:r>
            <a:r>
              <a:rPr lang="en-US" sz="900" b="1" i="1" smtClean="0">
                <a:solidFill>
                  <a:schemeClr val="bg1"/>
                </a:solidFill>
                <a:latin typeface="Roboto Light"/>
              </a:rPr>
              <a:t>CXP standard routes</a:t>
            </a:r>
            <a:endParaRPr lang="en-US" sz="900" b="1" i="1" dirty="0" smtClean="0">
              <a:solidFill>
                <a:schemeClr val="bg1"/>
              </a:solidFill>
              <a:latin typeface="Roboto Light"/>
            </a:endParaRPr>
          </a:p>
        </p:txBody>
      </p:sp>
    </p:spTree>
    <p:extLst>
      <p:ext uri="{BB962C8B-B14F-4D97-AF65-F5344CB8AC3E}">
        <p14:creationId xmlns:p14="http://schemas.microsoft.com/office/powerpoint/2010/main" xmlns="" val="34755083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pPr marL="0" lvl="0" indent="0" defTabSz="914400">
              <a:spcBef>
                <a:spcPts val="0"/>
              </a:spcBef>
              <a:buClrTx/>
              <a:buSzTx/>
              <a:buNone/>
            </a:pPr>
            <a:r>
              <a:rPr lang="en-US" sz="1000" dirty="0">
                <a:solidFill>
                  <a:schemeClr val="accent4">
                    <a:lumMod val="50000"/>
                  </a:schemeClr>
                </a:solidFill>
              </a:rPr>
              <a:t>&lt;route&gt;</a:t>
            </a:r>
            <a:br>
              <a:rPr lang="en-US" sz="1000" dirty="0">
                <a:solidFill>
                  <a:schemeClr val="accent4">
                    <a:lumMod val="50000"/>
                  </a:schemeClr>
                </a:solidFill>
              </a:rPr>
            </a:br>
            <a:r>
              <a:rPr lang="en-US" sz="1000" dirty="0">
                <a:solidFill>
                  <a:schemeClr val="accent4">
                    <a:lumMod val="50000"/>
                  </a:schemeClr>
                </a:solidFill>
              </a:rPr>
              <a:t>    &lt;from </a:t>
            </a:r>
            <a:r>
              <a:rPr lang="en-US" sz="1000" dirty="0" err="1">
                <a:solidFill>
                  <a:schemeClr val="accent4">
                    <a:lumMod val="50000"/>
                  </a:schemeClr>
                </a:solidFill>
              </a:rPr>
              <a:t>uri</a:t>
            </a:r>
            <a:r>
              <a:rPr lang="en-US" sz="1000" dirty="0">
                <a:solidFill>
                  <a:schemeClr val="accent4">
                    <a:lumMod val="50000"/>
                  </a:schemeClr>
                </a:solidFill>
              </a:rPr>
              <a:t>=</a:t>
            </a:r>
            <a:r>
              <a:rPr lang="en-US" sz="1000" b="1" dirty="0">
                <a:solidFill>
                  <a:schemeClr val="accent1"/>
                </a:solidFill>
              </a:rPr>
              <a:t>"servlet:///</a:t>
            </a:r>
            <a:r>
              <a:rPr lang="en-US" sz="1000" b="1" dirty="0" err="1" smtClean="0">
                <a:solidFill>
                  <a:schemeClr val="accent1"/>
                </a:solidFill>
              </a:rPr>
              <a:t>defaultRESTEntryPoint</a:t>
            </a:r>
            <a:r>
              <a:rPr lang="mr-IN" sz="1000" b="1" dirty="0" smtClean="0">
                <a:solidFill>
                  <a:schemeClr val="accent1"/>
                </a:solidFill>
              </a:rPr>
              <a:t>…</a:t>
            </a:r>
            <a:r>
              <a:rPr lang="pt-BR" sz="1000" b="1" dirty="0" smtClean="0">
                <a:solidFill>
                  <a:schemeClr val="accent1"/>
                </a:solidFill>
              </a:rPr>
              <a:t>”</a:t>
            </a:r>
            <a:r>
              <a:rPr lang="en-US" sz="1000" dirty="0" smtClean="0">
                <a:solidFill>
                  <a:schemeClr val="accent4">
                    <a:lumMod val="50000"/>
                  </a:schemeClr>
                </a:solidFill>
              </a:rPr>
              <a:t>/&gt;</a:t>
            </a:r>
            <a:r>
              <a:rPr lang="en-US" sz="1000" dirty="0">
                <a:solidFill>
                  <a:schemeClr val="accent4">
                    <a:lumMod val="50000"/>
                  </a:schemeClr>
                </a:solidFill>
              </a:rPr>
              <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r>
              <a:rPr lang="en-US" sz="1000" dirty="0" err="1">
                <a:solidFill>
                  <a:schemeClr val="accent4">
                    <a:lumMod val="50000"/>
                  </a:schemeClr>
                </a:solidFill>
              </a:rPr>
              <a:t>header.CamelHttpServletRequest.getAttribute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&lt;process ref="</a:t>
            </a:r>
            <a:r>
              <a:rPr lang="en-US" sz="1000" b="1" dirty="0" err="1">
                <a:solidFill>
                  <a:schemeClr val="accent1"/>
                </a:solidFill>
              </a:rPr>
              <a:t>userContextPopulatingProcessor</a:t>
            </a:r>
            <a:r>
              <a:rPr lang="en-US" sz="1000" dirty="0">
                <a:solidFill>
                  <a:schemeClr val="accent4">
                    <a:lumMod val="50000"/>
                  </a:schemeClr>
                </a:solidFill>
              </a:rPr>
              <a:t>" /&gt;</a:t>
            </a:r>
            <a:br>
              <a:rPr lang="en-US" sz="1000" dirty="0">
                <a:solidFill>
                  <a:schemeClr val="accent4">
                    <a:lumMod val="50000"/>
                  </a:schemeClr>
                </a:solidFill>
              </a:rPr>
            </a:br>
            <a:r>
              <a:rPr lang="en-US" sz="1000" dirty="0">
                <a:solidFill>
                  <a:schemeClr val="accent4">
                    <a:lumMod val="50000"/>
                  </a:schemeClr>
                </a:solidFill>
              </a:rPr>
              <a:t>        &lt;to </a:t>
            </a:r>
            <a:r>
              <a:rPr lang="en-US" sz="1000" dirty="0" err="1">
                <a:solidFill>
                  <a:schemeClr val="accent4">
                    <a:lumMod val="50000"/>
                  </a:schemeClr>
                </a:solidFill>
              </a:rPr>
              <a:t>uri</a:t>
            </a:r>
            <a:r>
              <a:rPr lang="en-US" sz="1000" dirty="0">
                <a:solidFill>
                  <a:schemeClr val="accent4">
                    <a:lumMod val="50000"/>
                  </a:schemeClr>
                </a:solidFill>
              </a:rPr>
              <a:t>="</a:t>
            </a:r>
            <a:r>
              <a:rPr lang="en-US" sz="1000" dirty="0" err="1">
                <a:solidFill>
                  <a:schemeClr val="accent4">
                    <a:lumMod val="50000"/>
                  </a:schemeClr>
                </a:solidFill>
              </a:rPr>
              <a:t>direct:integration.restDestinationRoute</a:t>
            </a:r>
            <a:r>
              <a:rPr lang="en-US" sz="1000" dirty="0">
                <a:solidFill>
                  <a:schemeClr val="accent4">
                    <a:lumMod val="50000"/>
                  </a:schemeClr>
                </a:solidFill>
              </a:rPr>
              <a:t>" /&gt;</a:t>
            </a:r>
            <a:br>
              <a:rPr lang="en-US" sz="1000" dirty="0">
                <a:solidFill>
                  <a:schemeClr val="accent4">
                    <a:lumMod val="50000"/>
                  </a:schemeClr>
                </a:solidFill>
              </a:rPr>
            </a:br>
            <a:r>
              <a:rPr lang="en-US" sz="1000" i="1" dirty="0" smtClean="0">
                <a:solidFill>
                  <a:schemeClr val="accent4">
                    <a:lumMod val="50000"/>
                  </a:schemeClr>
                </a:solidFill>
              </a:rPr>
              <a:t>        </a:t>
            </a:r>
            <a:r>
              <a:rPr lang="en-US" sz="1000" dirty="0">
                <a:solidFill>
                  <a:schemeClr val="accent4">
                    <a:lumMod val="50000"/>
                  </a:schemeClr>
                </a:solidFill>
              </a:rPr>
              <a:t>&lt;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&lt;exception&gt;</a:t>
            </a:r>
            <a:r>
              <a:rPr lang="en-US" sz="1000" b="1" dirty="0" err="1">
                <a:solidFill>
                  <a:schemeClr val="accent1"/>
                </a:solidFill>
              </a:rPr>
              <a:t>java.lang.Exception</a:t>
            </a:r>
            <a:r>
              <a:rPr lang="en-US" sz="1000" dirty="0">
                <a:solidFill>
                  <a:schemeClr val="accent4">
                    <a:lumMod val="50000"/>
                  </a:schemeClr>
                </a:solidFill>
              </a:rPr>
              <a:t>&lt;/exception&gt;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b="1" dirty="0" err="1">
                <a:solidFill>
                  <a:schemeClr val="accent1"/>
                </a:solidFill>
              </a:rPr>
              <a:t>CamelHttpResponseCode</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&lt;constant&gt;</a:t>
            </a:r>
            <a:r>
              <a:rPr lang="en-US" sz="1000" b="1" dirty="0">
                <a:solidFill>
                  <a:schemeClr val="accent1"/>
                </a:solidFill>
              </a:rPr>
              <a:t>500</a:t>
            </a:r>
            <a:r>
              <a:rPr lang="en-US" sz="1000" dirty="0">
                <a:solidFill>
                  <a:schemeClr val="accent4">
                    <a:lumMod val="50000"/>
                  </a:schemeClr>
                </a:solidFill>
              </a:rPr>
              <a:t>&lt;/constant&gt;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b="1" dirty="0">
                <a:solidFill>
                  <a:schemeClr val="accent1"/>
                </a:solidFill>
              </a:rPr>
              <a:t>                    {"errors" : [{"code" : 500, "</a:t>
            </a:r>
            <a:r>
              <a:rPr lang="en-US" sz="1000" b="1" dirty="0" err="1">
                <a:solidFill>
                  <a:schemeClr val="accent1"/>
                </a:solidFill>
              </a:rPr>
              <a:t>eventId</a:t>
            </a:r>
            <a:r>
              <a:rPr lang="en-US" sz="1000" b="1" dirty="0">
                <a:solidFill>
                  <a:schemeClr val="accent1"/>
                </a:solidFill>
              </a:rPr>
              <a:t>" : "${</a:t>
            </a:r>
            <a:r>
              <a:rPr lang="en-US" sz="1000" b="1" dirty="0" err="1">
                <a:solidFill>
                  <a:schemeClr val="accent1"/>
                </a:solidFill>
              </a:rPr>
              <a:t>exchangeId</a:t>
            </a:r>
            <a:r>
              <a:rPr lang="en-US" sz="1000" b="1" dirty="0">
                <a:solidFill>
                  <a:schemeClr val="accent1"/>
                </a:solidFill>
              </a:rPr>
              <a:t>}", "message" : "Unexpected server error occurred"}]}</a:t>
            </a:r>
            <a:br>
              <a:rPr lang="en-US" sz="1000" b="1" dirty="0">
                <a:solidFill>
                  <a:schemeClr val="accent1"/>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="Content-Type"&gt;</a:t>
            </a:r>
            <a:br>
              <a:rPr lang="en-US" sz="1000" dirty="0">
                <a:solidFill>
                  <a:schemeClr val="accent4">
                    <a:lumMod val="50000"/>
                  </a:schemeClr>
                </a:solidFill>
              </a:rPr>
            </a:br>
            <a:r>
              <a:rPr lang="en-US" sz="1000" dirty="0">
                <a:solidFill>
                  <a:schemeClr val="accent4">
                    <a:lumMod val="50000"/>
                  </a:schemeClr>
                </a:solidFill>
              </a:rPr>
              <a:t>                &lt;simple&gt;</a:t>
            </a:r>
            <a:r>
              <a:rPr lang="en-US" sz="1000" b="1" dirty="0">
                <a:solidFill>
                  <a:schemeClr val="accent1"/>
                </a:solidFill>
              </a:rPr>
              <a:t>application/</a:t>
            </a:r>
            <a:r>
              <a:rPr lang="en-US" sz="1000" b="1" dirty="0" err="1">
                <a:solidFill>
                  <a:schemeClr val="accent1"/>
                </a:solidFill>
              </a:rPr>
              <a:t>json</a:t>
            </a:r>
            <a:r>
              <a:rPr lang="en-US" sz="1000" b="1" dirty="0">
                <a:solidFill>
                  <a:schemeClr val="accent1"/>
                </a:solidFill>
              </a:rPr>
              <a:t>; charset=UTF-8</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&lt;/route&gt;</a:t>
            </a:r>
          </a:p>
        </p:txBody>
      </p:sp>
      <p:sp>
        <p:nvSpPr>
          <p:cNvPr id="2" name="Text Placeholder 1"/>
          <p:cNvSpPr>
            <a:spLocks noGrp="1"/>
          </p:cNvSpPr>
          <p:nvPr>
            <p:ph type="body" sz="quarter" idx="13"/>
          </p:nvPr>
        </p:nvSpPr>
        <p:spPr/>
        <p:txBody>
          <a:bodyPr/>
          <a:lstStyle/>
          <a:p>
            <a:r>
              <a:rPr lang="en-US" dirty="0" smtClean="0"/>
              <a:t>REST Entry Point</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29</a:t>
            </a:fld>
            <a:endParaRPr lang="en-US" dirty="0"/>
          </a:p>
        </p:txBody>
      </p:sp>
      <p:sp>
        <p:nvSpPr>
          <p:cNvPr id="5" name="Text Placeholder 4"/>
          <p:cNvSpPr>
            <a:spLocks noGrp="1"/>
          </p:cNvSpPr>
          <p:nvPr>
            <p:ph type="body" sz="quarter" idx="15"/>
          </p:nvPr>
        </p:nvSpPr>
        <p:spPr/>
        <p:txBody>
          <a:bodyPr/>
          <a:lstStyle/>
          <a:p>
            <a:r>
              <a:rPr lang="en-US" dirty="0"/>
              <a:t>Default REST entry </a:t>
            </a:r>
            <a:r>
              <a:rPr lang="en-US" dirty="0" smtClean="0"/>
              <a:t>point</a:t>
            </a:r>
            <a:endParaRPr lang="en-US" dirty="0"/>
          </a:p>
        </p:txBody>
      </p:sp>
      <p:sp>
        <p:nvSpPr>
          <p:cNvPr id="40" name="TextBox 39"/>
          <p:cNvSpPr txBox="1"/>
          <p:nvPr/>
        </p:nvSpPr>
        <p:spPr>
          <a:xfrm>
            <a:off x="8261405" y="6639339"/>
            <a:ext cx="184731" cy="369332"/>
          </a:xfrm>
          <a:prstGeom prst="rect">
            <a:avLst/>
          </a:prstGeom>
          <a:noFill/>
        </p:spPr>
        <p:txBody>
          <a:bodyPr wrap="none" rtlCol="0">
            <a:spAutoFit/>
          </a:bodyPr>
          <a:lstStyle/>
          <a:p>
            <a:endParaRPr lang="en-US" dirty="0" smtClean="0">
              <a:latin typeface="Roboto Light"/>
              <a:cs typeface="Roboto Light"/>
            </a:endParaRPr>
          </a:p>
        </p:txBody>
      </p:sp>
    </p:spTree>
    <p:extLst>
      <p:ext uri="{BB962C8B-B14F-4D97-AF65-F5344CB8AC3E}">
        <p14:creationId xmlns:p14="http://schemas.microsoft.com/office/powerpoint/2010/main" xmlns="" val="442150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Objectives	</a:t>
            </a:r>
            <a:endParaRPr lang="en-US" dirty="0"/>
          </a:p>
        </p:txBody>
      </p:sp>
      <p:sp>
        <p:nvSpPr>
          <p:cNvPr id="5" name="Text Placeholder 4"/>
          <p:cNvSpPr>
            <a:spLocks noGrp="1"/>
          </p:cNvSpPr>
          <p:nvPr>
            <p:ph type="body" sz="quarter" idx="14"/>
          </p:nvPr>
        </p:nvSpPr>
        <p:spPr/>
        <p:txBody>
          <a:bodyPr/>
          <a:lstStyle/>
          <a:p>
            <a:r>
              <a:rPr lang="en-US" dirty="0" smtClean="0"/>
              <a:t>Enterprise integration</a:t>
            </a:r>
          </a:p>
          <a:p>
            <a:r>
              <a:rPr lang="en-US" dirty="0" smtClean="0"/>
              <a:t>Introduction to Apache Camel</a:t>
            </a:r>
          </a:p>
          <a:p>
            <a:r>
              <a:rPr lang="en-US" dirty="0" smtClean="0"/>
              <a:t>Apache Camel in CXP</a:t>
            </a:r>
          </a:p>
          <a:p>
            <a:r>
              <a:rPr lang="en-US" dirty="0" smtClean="0"/>
              <a:t>Exercises	</a:t>
            </a:r>
          </a:p>
        </p:txBody>
      </p:sp>
    </p:spTree>
    <p:extLst>
      <p:ext uri="{BB962C8B-B14F-4D97-AF65-F5344CB8AC3E}">
        <p14:creationId xmlns:p14="http://schemas.microsoft.com/office/powerpoint/2010/main" xmlns="" val="41201109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pPr marL="0" lvl="0" indent="0" defTabSz="914400">
              <a:spcBef>
                <a:spcPts val="0"/>
              </a:spcBef>
              <a:buClrTx/>
              <a:buSzTx/>
              <a:buNone/>
            </a:pPr>
            <a:r>
              <a:rPr lang="en-US" sz="1000" dirty="0">
                <a:solidFill>
                  <a:schemeClr val="accent4">
                    <a:lumMod val="50000"/>
                  </a:schemeClr>
                </a:solidFill>
              </a:rPr>
              <a:t>&lt;route&gt;</a:t>
            </a:r>
            <a:br>
              <a:rPr lang="en-US" sz="1000" dirty="0">
                <a:solidFill>
                  <a:schemeClr val="accent4">
                    <a:lumMod val="50000"/>
                  </a:schemeClr>
                </a:solidFill>
              </a:rPr>
            </a:br>
            <a:r>
              <a:rPr lang="en-US" sz="1000" dirty="0">
                <a:solidFill>
                  <a:schemeClr val="accent4">
                    <a:lumMod val="50000"/>
                  </a:schemeClr>
                </a:solidFill>
              </a:rPr>
              <a:t>    &lt;from </a:t>
            </a:r>
            <a:r>
              <a:rPr lang="en-US" sz="1000" dirty="0" err="1">
                <a:solidFill>
                  <a:schemeClr val="accent4">
                    <a:lumMod val="50000"/>
                  </a:schemeClr>
                </a:solidFill>
              </a:rPr>
              <a:t>uri</a:t>
            </a:r>
            <a:r>
              <a:rPr lang="en-US" sz="1000" dirty="0">
                <a:solidFill>
                  <a:schemeClr val="accent4">
                    <a:lumMod val="50000"/>
                  </a:schemeClr>
                </a:solidFill>
              </a:rPr>
              <a:t>=</a:t>
            </a:r>
            <a:r>
              <a:rPr lang="en-US" sz="1000" b="1" dirty="0">
                <a:solidFill>
                  <a:schemeClr val="accent1"/>
                </a:solidFill>
              </a:rPr>
              <a:t>"servlet:///</a:t>
            </a:r>
            <a:r>
              <a:rPr lang="en-US" sz="1000" b="1" dirty="0" err="1" smtClean="0">
                <a:solidFill>
                  <a:schemeClr val="accent1"/>
                </a:solidFill>
              </a:rPr>
              <a:t>defaultRESTEntryPoint</a:t>
            </a:r>
            <a:r>
              <a:rPr lang="mr-IN" sz="1000" b="1" dirty="0" smtClean="0">
                <a:solidFill>
                  <a:schemeClr val="accent1"/>
                </a:solidFill>
              </a:rPr>
              <a:t>…</a:t>
            </a:r>
            <a:r>
              <a:rPr lang="pt-BR" sz="1000" b="1" dirty="0" smtClean="0">
                <a:solidFill>
                  <a:schemeClr val="accent1"/>
                </a:solidFill>
              </a:rPr>
              <a:t>”</a:t>
            </a:r>
            <a:r>
              <a:rPr lang="en-US" sz="1000" dirty="0" smtClean="0">
                <a:solidFill>
                  <a:schemeClr val="accent4">
                    <a:lumMod val="50000"/>
                  </a:schemeClr>
                </a:solidFill>
              </a:rPr>
              <a:t>/&gt;</a:t>
            </a:r>
            <a:r>
              <a:rPr lang="en-US" sz="1000" dirty="0">
                <a:solidFill>
                  <a:schemeClr val="accent4">
                    <a:lumMod val="50000"/>
                  </a:schemeClr>
                </a:solidFill>
              </a:rPr>
              <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r>
              <a:rPr lang="en-US" sz="1000" dirty="0" err="1">
                <a:solidFill>
                  <a:schemeClr val="accent4">
                    <a:lumMod val="50000"/>
                  </a:schemeClr>
                </a:solidFill>
              </a:rPr>
              <a:t>header.CamelHttpServletRequest.getAttribute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&lt;process ref="</a:t>
            </a:r>
            <a:r>
              <a:rPr lang="en-US" sz="1000" b="1" dirty="0" err="1">
                <a:solidFill>
                  <a:schemeClr val="accent1"/>
                </a:solidFill>
              </a:rPr>
              <a:t>userContextPopulatingProcessor</a:t>
            </a:r>
            <a:r>
              <a:rPr lang="en-US" sz="1000" dirty="0">
                <a:solidFill>
                  <a:schemeClr val="accent4">
                    <a:lumMod val="50000"/>
                  </a:schemeClr>
                </a:solidFill>
              </a:rPr>
              <a:t>" /&gt;</a:t>
            </a:r>
            <a:br>
              <a:rPr lang="en-US" sz="1000" dirty="0">
                <a:solidFill>
                  <a:schemeClr val="accent4">
                    <a:lumMod val="50000"/>
                  </a:schemeClr>
                </a:solidFill>
              </a:rPr>
            </a:br>
            <a:r>
              <a:rPr lang="en-US" sz="1000" dirty="0">
                <a:solidFill>
                  <a:schemeClr val="accent4">
                    <a:lumMod val="50000"/>
                  </a:schemeClr>
                </a:solidFill>
              </a:rPr>
              <a:t>        &lt;to </a:t>
            </a:r>
            <a:r>
              <a:rPr lang="en-US" sz="1000" dirty="0" err="1">
                <a:solidFill>
                  <a:schemeClr val="accent4">
                    <a:lumMod val="50000"/>
                  </a:schemeClr>
                </a:solidFill>
              </a:rPr>
              <a:t>uri</a:t>
            </a:r>
            <a:r>
              <a:rPr lang="en-US" sz="1000" dirty="0">
                <a:solidFill>
                  <a:schemeClr val="accent4">
                    <a:lumMod val="50000"/>
                  </a:schemeClr>
                </a:solidFill>
              </a:rPr>
              <a:t>="</a:t>
            </a:r>
            <a:r>
              <a:rPr lang="en-US" sz="1000" dirty="0" err="1">
                <a:solidFill>
                  <a:schemeClr val="accent4">
                    <a:lumMod val="50000"/>
                  </a:schemeClr>
                </a:solidFill>
              </a:rPr>
              <a:t>direct:integration.restDestinationRoute</a:t>
            </a:r>
            <a:r>
              <a:rPr lang="en-US" sz="1000" dirty="0">
                <a:solidFill>
                  <a:schemeClr val="accent4">
                    <a:lumMod val="50000"/>
                  </a:schemeClr>
                </a:solidFill>
              </a:rPr>
              <a:t>" /&gt;</a:t>
            </a:r>
            <a:br>
              <a:rPr lang="en-US" sz="1000" dirty="0">
                <a:solidFill>
                  <a:schemeClr val="accent4">
                    <a:lumMod val="50000"/>
                  </a:schemeClr>
                </a:solidFill>
              </a:rPr>
            </a:br>
            <a:r>
              <a:rPr lang="en-US" sz="1000" i="1" dirty="0" smtClean="0">
                <a:solidFill>
                  <a:schemeClr val="accent4">
                    <a:lumMod val="50000"/>
                  </a:schemeClr>
                </a:solidFill>
              </a:rPr>
              <a:t>        </a:t>
            </a:r>
            <a:r>
              <a:rPr lang="en-US" sz="1000" dirty="0">
                <a:solidFill>
                  <a:schemeClr val="accent4">
                    <a:lumMod val="50000"/>
                  </a:schemeClr>
                </a:solidFill>
              </a:rPr>
              <a:t>&lt;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&lt;exception&gt;</a:t>
            </a:r>
            <a:r>
              <a:rPr lang="en-US" sz="1000" b="1" dirty="0" err="1">
                <a:solidFill>
                  <a:schemeClr val="accent1"/>
                </a:solidFill>
              </a:rPr>
              <a:t>java.lang.Exception</a:t>
            </a:r>
            <a:r>
              <a:rPr lang="en-US" sz="1000" dirty="0">
                <a:solidFill>
                  <a:schemeClr val="accent4">
                    <a:lumMod val="50000"/>
                  </a:schemeClr>
                </a:solidFill>
              </a:rPr>
              <a:t>&lt;/exception&gt;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b="1" dirty="0" err="1">
                <a:solidFill>
                  <a:schemeClr val="accent1"/>
                </a:solidFill>
              </a:rPr>
              <a:t>CamelHttpResponseCode</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&lt;constant&gt;</a:t>
            </a:r>
            <a:r>
              <a:rPr lang="en-US" sz="1000" b="1" dirty="0">
                <a:solidFill>
                  <a:schemeClr val="accent1"/>
                </a:solidFill>
              </a:rPr>
              <a:t>500</a:t>
            </a:r>
            <a:r>
              <a:rPr lang="en-US" sz="1000" dirty="0">
                <a:solidFill>
                  <a:schemeClr val="accent4">
                    <a:lumMod val="50000"/>
                  </a:schemeClr>
                </a:solidFill>
              </a:rPr>
              <a:t>&lt;/constant&gt;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b="1" dirty="0">
                <a:solidFill>
                  <a:schemeClr val="accent1"/>
                </a:solidFill>
              </a:rPr>
              <a:t>                    {"errors" : [{"code" : 500, "</a:t>
            </a:r>
            <a:r>
              <a:rPr lang="en-US" sz="1000" b="1" dirty="0" err="1">
                <a:solidFill>
                  <a:schemeClr val="accent1"/>
                </a:solidFill>
              </a:rPr>
              <a:t>eventId</a:t>
            </a:r>
            <a:r>
              <a:rPr lang="en-US" sz="1000" b="1" dirty="0">
                <a:solidFill>
                  <a:schemeClr val="accent1"/>
                </a:solidFill>
              </a:rPr>
              <a:t>" : "${</a:t>
            </a:r>
            <a:r>
              <a:rPr lang="en-US" sz="1000" b="1" dirty="0" err="1">
                <a:solidFill>
                  <a:schemeClr val="accent1"/>
                </a:solidFill>
              </a:rPr>
              <a:t>exchangeId</a:t>
            </a:r>
            <a:r>
              <a:rPr lang="en-US" sz="1000" b="1" dirty="0">
                <a:solidFill>
                  <a:schemeClr val="accent1"/>
                </a:solidFill>
              </a:rPr>
              <a:t>}", "message" : "Unexpected server error occurred"}]}</a:t>
            </a:r>
            <a:br>
              <a:rPr lang="en-US" sz="1000" b="1" dirty="0">
                <a:solidFill>
                  <a:schemeClr val="accent1"/>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="Content-Type"&gt;</a:t>
            </a:r>
            <a:br>
              <a:rPr lang="en-US" sz="1000" dirty="0">
                <a:solidFill>
                  <a:schemeClr val="accent4">
                    <a:lumMod val="50000"/>
                  </a:schemeClr>
                </a:solidFill>
              </a:rPr>
            </a:br>
            <a:r>
              <a:rPr lang="en-US" sz="1000" dirty="0">
                <a:solidFill>
                  <a:schemeClr val="accent4">
                    <a:lumMod val="50000"/>
                  </a:schemeClr>
                </a:solidFill>
              </a:rPr>
              <a:t>                &lt;simple&gt;</a:t>
            </a:r>
            <a:r>
              <a:rPr lang="en-US" sz="1000" b="1" dirty="0">
                <a:solidFill>
                  <a:schemeClr val="accent1"/>
                </a:solidFill>
              </a:rPr>
              <a:t>application/</a:t>
            </a:r>
            <a:r>
              <a:rPr lang="en-US" sz="1000" b="1" dirty="0" err="1">
                <a:solidFill>
                  <a:schemeClr val="accent1"/>
                </a:solidFill>
              </a:rPr>
              <a:t>json</a:t>
            </a:r>
            <a:r>
              <a:rPr lang="en-US" sz="1000" b="1" dirty="0">
                <a:solidFill>
                  <a:schemeClr val="accent1"/>
                </a:solidFill>
              </a:rPr>
              <a:t>; charset=UTF-8</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&lt;/route&gt;</a:t>
            </a:r>
          </a:p>
        </p:txBody>
      </p:sp>
      <p:cxnSp>
        <p:nvCxnSpPr>
          <p:cNvPr id="10" name="Straight Arrow Connector 9"/>
          <p:cNvCxnSpPr/>
          <p:nvPr/>
        </p:nvCxnSpPr>
        <p:spPr>
          <a:xfrm flipH="1">
            <a:off x="2987824" y="2050789"/>
            <a:ext cx="288032" cy="135794"/>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 Placeholder 1"/>
          <p:cNvSpPr>
            <a:spLocks noGrp="1"/>
          </p:cNvSpPr>
          <p:nvPr>
            <p:ph type="body" sz="quarter" idx="13"/>
          </p:nvPr>
        </p:nvSpPr>
        <p:spPr/>
        <p:txBody>
          <a:bodyPr/>
          <a:lstStyle/>
          <a:p>
            <a:r>
              <a:rPr lang="en-US" dirty="0" smtClean="0"/>
              <a:t>REST Entry Point</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30</a:t>
            </a:fld>
            <a:endParaRPr lang="en-US" dirty="0"/>
          </a:p>
        </p:txBody>
      </p:sp>
      <p:sp>
        <p:nvSpPr>
          <p:cNvPr id="5" name="Text Placeholder 4"/>
          <p:cNvSpPr>
            <a:spLocks noGrp="1"/>
          </p:cNvSpPr>
          <p:nvPr>
            <p:ph type="body" sz="quarter" idx="15"/>
          </p:nvPr>
        </p:nvSpPr>
        <p:spPr/>
        <p:txBody>
          <a:bodyPr/>
          <a:lstStyle/>
          <a:p>
            <a:r>
              <a:rPr lang="en-US" dirty="0"/>
              <a:t>Default REST entry </a:t>
            </a:r>
            <a:r>
              <a:rPr lang="en-US" dirty="0" smtClean="0"/>
              <a:t>point</a:t>
            </a:r>
            <a:endParaRPr lang="en-US" dirty="0"/>
          </a:p>
        </p:txBody>
      </p:sp>
      <p:sp>
        <p:nvSpPr>
          <p:cNvPr id="8" name="Rectangle 7"/>
          <p:cNvSpPr/>
          <p:nvPr/>
        </p:nvSpPr>
        <p:spPr bwMode="auto">
          <a:xfrm>
            <a:off x="3230314" y="1700808"/>
            <a:ext cx="4222006" cy="699962"/>
          </a:xfrm>
          <a:prstGeom prst="rect">
            <a:avLst/>
          </a:prstGeom>
          <a:solidFill>
            <a:schemeClr val="accent1"/>
          </a:solidFill>
          <a:ln w="3175"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Light"/>
              </a:rPr>
              <a:t>Valid for URIs starting </a:t>
            </a:r>
            <a:r>
              <a:rPr lang="en-US" sz="1200" b="1" dirty="0">
                <a:solidFill>
                  <a:schemeClr val="bg1"/>
                </a:solidFill>
                <a:latin typeface="Roboto Light"/>
              </a:rPr>
              <a:t>with the </a:t>
            </a:r>
            <a:r>
              <a:rPr lang="en-US" sz="1200" b="1" dirty="0" smtClean="0">
                <a:solidFill>
                  <a:schemeClr val="bg1"/>
                </a:solidFill>
                <a:latin typeface="Roboto Light"/>
              </a:rPr>
              <a:t>pattern /services/rest</a:t>
            </a:r>
          </a:p>
          <a:p>
            <a:pPr algn="ctr"/>
            <a:endParaRPr lang="en-US" sz="900" dirty="0" smtClean="0">
              <a:solidFill>
                <a:schemeClr val="bg1"/>
              </a:solidFill>
              <a:latin typeface="Roboto Light"/>
            </a:endParaRPr>
          </a:p>
          <a:p>
            <a:pPr algn="ctr"/>
            <a:r>
              <a:rPr lang="en-US" sz="900" dirty="0" smtClean="0">
                <a:solidFill>
                  <a:schemeClr val="bg1"/>
                </a:solidFill>
                <a:latin typeface="Roboto Light"/>
              </a:rPr>
              <a:t>E.g.: http://</a:t>
            </a:r>
            <a:r>
              <a:rPr lang="en-US" sz="900" dirty="0" err="1" smtClean="0">
                <a:solidFill>
                  <a:schemeClr val="bg1"/>
                </a:solidFill>
                <a:latin typeface="Roboto Light"/>
              </a:rPr>
              <a:t>acme.com</a:t>
            </a:r>
            <a:r>
              <a:rPr lang="en-US" sz="900" dirty="0" smtClean="0">
                <a:solidFill>
                  <a:schemeClr val="bg1"/>
                </a:solidFill>
                <a:latin typeface="Roboto Light"/>
              </a:rPr>
              <a:t>/portalserver/services/rest/accounts/{</a:t>
            </a:r>
            <a:r>
              <a:rPr lang="en-US" sz="900" dirty="0" err="1" smtClean="0">
                <a:solidFill>
                  <a:schemeClr val="bg1"/>
                </a:solidFill>
                <a:latin typeface="Roboto Light"/>
              </a:rPr>
              <a:t>accNumber</a:t>
            </a:r>
            <a:r>
              <a:rPr lang="en-US" sz="900" dirty="0" smtClean="0">
                <a:solidFill>
                  <a:schemeClr val="bg1"/>
                </a:solidFill>
                <a:latin typeface="Roboto Light"/>
              </a:rPr>
              <a:t>}/details</a:t>
            </a:r>
            <a:endParaRPr lang="en-US" sz="900" dirty="0">
              <a:solidFill>
                <a:schemeClr val="bg1"/>
              </a:solidFill>
              <a:latin typeface="Roboto Light"/>
            </a:endParaRPr>
          </a:p>
        </p:txBody>
      </p:sp>
      <p:sp>
        <p:nvSpPr>
          <p:cNvPr id="40" name="TextBox 39"/>
          <p:cNvSpPr txBox="1"/>
          <p:nvPr/>
        </p:nvSpPr>
        <p:spPr>
          <a:xfrm>
            <a:off x="8261405" y="6639339"/>
            <a:ext cx="184731" cy="369332"/>
          </a:xfrm>
          <a:prstGeom prst="rect">
            <a:avLst/>
          </a:prstGeom>
          <a:noFill/>
        </p:spPr>
        <p:txBody>
          <a:bodyPr wrap="none" rtlCol="0">
            <a:spAutoFit/>
          </a:bodyPr>
          <a:lstStyle/>
          <a:p>
            <a:endParaRPr lang="en-US" dirty="0" smtClean="0">
              <a:latin typeface="Roboto Light"/>
              <a:cs typeface="Roboto Light"/>
            </a:endParaRPr>
          </a:p>
        </p:txBody>
      </p:sp>
    </p:spTree>
    <p:extLst>
      <p:ext uri="{BB962C8B-B14F-4D97-AF65-F5344CB8AC3E}">
        <p14:creationId xmlns:p14="http://schemas.microsoft.com/office/powerpoint/2010/main" xmlns="" val="1021723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pPr marL="0" lvl="0" indent="0" defTabSz="914400">
              <a:spcBef>
                <a:spcPts val="0"/>
              </a:spcBef>
              <a:buClrTx/>
              <a:buSzTx/>
              <a:buNone/>
            </a:pPr>
            <a:r>
              <a:rPr lang="en-US" sz="1000" dirty="0">
                <a:solidFill>
                  <a:schemeClr val="accent4">
                    <a:lumMod val="50000"/>
                  </a:schemeClr>
                </a:solidFill>
              </a:rPr>
              <a:t>&lt;route&gt;</a:t>
            </a:r>
            <a:br>
              <a:rPr lang="en-US" sz="1000" dirty="0">
                <a:solidFill>
                  <a:schemeClr val="accent4">
                    <a:lumMod val="50000"/>
                  </a:schemeClr>
                </a:solidFill>
              </a:rPr>
            </a:br>
            <a:r>
              <a:rPr lang="en-US" sz="1000" dirty="0">
                <a:solidFill>
                  <a:schemeClr val="accent4">
                    <a:lumMod val="50000"/>
                  </a:schemeClr>
                </a:solidFill>
              </a:rPr>
              <a:t>    &lt;from </a:t>
            </a:r>
            <a:r>
              <a:rPr lang="en-US" sz="1000" dirty="0" err="1">
                <a:solidFill>
                  <a:schemeClr val="accent4">
                    <a:lumMod val="50000"/>
                  </a:schemeClr>
                </a:solidFill>
              </a:rPr>
              <a:t>uri</a:t>
            </a:r>
            <a:r>
              <a:rPr lang="en-US" sz="1000" dirty="0">
                <a:solidFill>
                  <a:schemeClr val="accent4">
                    <a:lumMod val="50000"/>
                  </a:schemeClr>
                </a:solidFill>
              </a:rPr>
              <a:t>=</a:t>
            </a:r>
            <a:r>
              <a:rPr lang="en-US" sz="1000" b="1" dirty="0">
                <a:solidFill>
                  <a:schemeClr val="accent1"/>
                </a:solidFill>
              </a:rPr>
              <a:t>"servlet:///</a:t>
            </a:r>
            <a:r>
              <a:rPr lang="en-US" sz="1000" b="1" dirty="0" err="1" smtClean="0">
                <a:solidFill>
                  <a:schemeClr val="accent1"/>
                </a:solidFill>
              </a:rPr>
              <a:t>defaultRESTEntryPoint</a:t>
            </a:r>
            <a:r>
              <a:rPr lang="mr-IN" sz="1000" b="1" dirty="0" smtClean="0">
                <a:solidFill>
                  <a:schemeClr val="accent1"/>
                </a:solidFill>
              </a:rPr>
              <a:t>…</a:t>
            </a:r>
            <a:r>
              <a:rPr lang="pt-BR" sz="1000" b="1" dirty="0" smtClean="0">
                <a:solidFill>
                  <a:schemeClr val="accent1"/>
                </a:solidFill>
              </a:rPr>
              <a:t>”</a:t>
            </a:r>
            <a:r>
              <a:rPr lang="en-US" sz="1000" dirty="0" smtClean="0">
                <a:solidFill>
                  <a:schemeClr val="accent4">
                    <a:lumMod val="50000"/>
                  </a:schemeClr>
                </a:solidFill>
              </a:rPr>
              <a:t>/&gt;</a:t>
            </a:r>
            <a:r>
              <a:rPr lang="en-US" sz="1000" dirty="0">
                <a:solidFill>
                  <a:schemeClr val="accent4">
                    <a:lumMod val="50000"/>
                  </a:schemeClr>
                </a:solidFill>
              </a:rPr>
              <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r>
              <a:rPr lang="en-US" sz="1000" dirty="0" err="1">
                <a:solidFill>
                  <a:schemeClr val="accent4">
                    <a:lumMod val="50000"/>
                  </a:schemeClr>
                </a:solidFill>
              </a:rPr>
              <a:t>header.CamelHttpServletRequest.getAttribute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&lt;process ref="</a:t>
            </a:r>
            <a:r>
              <a:rPr lang="en-US" sz="1000" b="1" dirty="0" err="1">
                <a:solidFill>
                  <a:schemeClr val="accent1"/>
                </a:solidFill>
              </a:rPr>
              <a:t>userContextPopulatingProcessor</a:t>
            </a:r>
            <a:r>
              <a:rPr lang="en-US" sz="1000" dirty="0">
                <a:solidFill>
                  <a:schemeClr val="accent4">
                    <a:lumMod val="50000"/>
                  </a:schemeClr>
                </a:solidFill>
              </a:rPr>
              <a:t>" /&gt;</a:t>
            </a:r>
            <a:br>
              <a:rPr lang="en-US" sz="1000" dirty="0">
                <a:solidFill>
                  <a:schemeClr val="accent4">
                    <a:lumMod val="50000"/>
                  </a:schemeClr>
                </a:solidFill>
              </a:rPr>
            </a:br>
            <a:r>
              <a:rPr lang="en-US" sz="1000" dirty="0">
                <a:solidFill>
                  <a:schemeClr val="accent4">
                    <a:lumMod val="50000"/>
                  </a:schemeClr>
                </a:solidFill>
              </a:rPr>
              <a:t>        &lt;to </a:t>
            </a:r>
            <a:r>
              <a:rPr lang="en-US" sz="1000" dirty="0" err="1">
                <a:solidFill>
                  <a:schemeClr val="accent4">
                    <a:lumMod val="50000"/>
                  </a:schemeClr>
                </a:solidFill>
              </a:rPr>
              <a:t>uri</a:t>
            </a:r>
            <a:r>
              <a:rPr lang="en-US" sz="1000" dirty="0">
                <a:solidFill>
                  <a:schemeClr val="accent4">
                    <a:lumMod val="50000"/>
                  </a:schemeClr>
                </a:solidFill>
              </a:rPr>
              <a:t>="</a:t>
            </a:r>
            <a:r>
              <a:rPr lang="en-US" sz="1000" dirty="0" err="1">
                <a:solidFill>
                  <a:schemeClr val="accent4">
                    <a:lumMod val="50000"/>
                  </a:schemeClr>
                </a:solidFill>
              </a:rPr>
              <a:t>direct:integration.restDestinationRoute</a:t>
            </a:r>
            <a:r>
              <a:rPr lang="en-US" sz="1000" dirty="0">
                <a:solidFill>
                  <a:schemeClr val="accent4">
                    <a:lumMod val="50000"/>
                  </a:schemeClr>
                </a:solidFill>
              </a:rPr>
              <a:t>" /&gt;</a:t>
            </a:r>
            <a:br>
              <a:rPr lang="en-US" sz="1000" dirty="0">
                <a:solidFill>
                  <a:schemeClr val="accent4">
                    <a:lumMod val="50000"/>
                  </a:schemeClr>
                </a:solidFill>
              </a:rPr>
            </a:br>
            <a:r>
              <a:rPr lang="en-US" sz="1000" i="1" dirty="0" smtClean="0">
                <a:solidFill>
                  <a:schemeClr val="accent4">
                    <a:lumMod val="50000"/>
                  </a:schemeClr>
                </a:solidFill>
              </a:rPr>
              <a:t>        </a:t>
            </a:r>
            <a:r>
              <a:rPr lang="en-US" sz="1000" dirty="0">
                <a:solidFill>
                  <a:schemeClr val="accent4">
                    <a:lumMod val="50000"/>
                  </a:schemeClr>
                </a:solidFill>
              </a:rPr>
              <a:t>&lt;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&lt;exception&gt;</a:t>
            </a:r>
            <a:r>
              <a:rPr lang="en-US" sz="1000" b="1" dirty="0" err="1">
                <a:solidFill>
                  <a:schemeClr val="accent1"/>
                </a:solidFill>
              </a:rPr>
              <a:t>java.lang.Exception</a:t>
            </a:r>
            <a:r>
              <a:rPr lang="en-US" sz="1000" dirty="0">
                <a:solidFill>
                  <a:schemeClr val="accent4">
                    <a:lumMod val="50000"/>
                  </a:schemeClr>
                </a:solidFill>
              </a:rPr>
              <a:t>&lt;/exception&gt;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b="1" dirty="0" err="1">
                <a:solidFill>
                  <a:schemeClr val="accent1"/>
                </a:solidFill>
              </a:rPr>
              <a:t>CamelHttpResponseCode</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&lt;constant&gt;</a:t>
            </a:r>
            <a:r>
              <a:rPr lang="en-US" sz="1000" b="1" dirty="0">
                <a:solidFill>
                  <a:schemeClr val="accent1"/>
                </a:solidFill>
              </a:rPr>
              <a:t>500</a:t>
            </a:r>
            <a:r>
              <a:rPr lang="en-US" sz="1000" dirty="0">
                <a:solidFill>
                  <a:schemeClr val="accent4">
                    <a:lumMod val="50000"/>
                  </a:schemeClr>
                </a:solidFill>
              </a:rPr>
              <a:t>&lt;/constant&gt;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b="1" dirty="0">
                <a:solidFill>
                  <a:schemeClr val="accent1"/>
                </a:solidFill>
              </a:rPr>
              <a:t>                    {"errors" : [{"code" : 500, "</a:t>
            </a:r>
            <a:r>
              <a:rPr lang="en-US" sz="1000" b="1" dirty="0" err="1">
                <a:solidFill>
                  <a:schemeClr val="accent1"/>
                </a:solidFill>
              </a:rPr>
              <a:t>eventId</a:t>
            </a:r>
            <a:r>
              <a:rPr lang="en-US" sz="1000" b="1" dirty="0">
                <a:solidFill>
                  <a:schemeClr val="accent1"/>
                </a:solidFill>
              </a:rPr>
              <a:t>" : "${</a:t>
            </a:r>
            <a:r>
              <a:rPr lang="en-US" sz="1000" b="1" dirty="0" err="1">
                <a:solidFill>
                  <a:schemeClr val="accent1"/>
                </a:solidFill>
              </a:rPr>
              <a:t>exchangeId</a:t>
            </a:r>
            <a:r>
              <a:rPr lang="en-US" sz="1000" b="1" dirty="0">
                <a:solidFill>
                  <a:schemeClr val="accent1"/>
                </a:solidFill>
              </a:rPr>
              <a:t>}", "message" : "Unexpected server error occurred"}]}</a:t>
            </a:r>
            <a:br>
              <a:rPr lang="en-US" sz="1000" b="1" dirty="0">
                <a:solidFill>
                  <a:schemeClr val="accent1"/>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="Content-Type"&gt;</a:t>
            </a:r>
            <a:br>
              <a:rPr lang="en-US" sz="1000" dirty="0">
                <a:solidFill>
                  <a:schemeClr val="accent4">
                    <a:lumMod val="50000"/>
                  </a:schemeClr>
                </a:solidFill>
              </a:rPr>
            </a:br>
            <a:r>
              <a:rPr lang="en-US" sz="1000" dirty="0">
                <a:solidFill>
                  <a:schemeClr val="accent4">
                    <a:lumMod val="50000"/>
                  </a:schemeClr>
                </a:solidFill>
              </a:rPr>
              <a:t>                &lt;simple&gt;</a:t>
            </a:r>
            <a:r>
              <a:rPr lang="en-US" sz="1000" b="1" dirty="0">
                <a:solidFill>
                  <a:schemeClr val="accent1"/>
                </a:solidFill>
              </a:rPr>
              <a:t>application/</a:t>
            </a:r>
            <a:r>
              <a:rPr lang="en-US" sz="1000" b="1" dirty="0" err="1">
                <a:solidFill>
                  <a:schemeClr val="accent1"/>
                </a:solidFill>
              </a:rPr>
              <a:t>json</a:t>
            </a:r>
            <a:r>
              <a:rPr lang="en-US" sz="1000" b="1" dirty="0">
                <a:solidFill>
                  <a:schemeClr val="accent1"/>
                </a:solidFill>
              </a:rPr>
              <a:t>; charset=UTF-8</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&lt;/route&gt;</a:t>
            </a:r>
          </a:p>
        </p:txBody>
      </p:sp>
      <p:cxnSp>
        <p:nvCxnSpPr>
          <p:cNvPr id="21" name="Straight Arrow Connector 20"/>
          <p:cNvCxnSpPr/>
          <p:nvPr/>
        </p:nvCxnSpPr>
        <p:spPr>
          <a:xfrm flipH="1">
            <a:off x="2987824" y="2823582"/>
            <a:ext cx="288032" cy="135794"/>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 Placeholder 1"/>
          <p:cNvSpPr>
            <a:spLocks noGrp="1"/>
          </p:cNvSpPr>
          <p:nvPr>
            <p:ph type="body" sz="quarter" idx="13"/>
          </p:nvPr>
        </p:nvSpPr>
        <p:spPr/>
        <p:txBody>
          <a:bodyPr/>
          <a:lstStyle/>
          <a:p>
            <a:r>
              <a:rPr lang="en-US" dirty="0" smtClean="0"/>
              <a:t>REST Entry Point</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31</a:t>
            </a:fld>
            <a:endParaRPr lang="en-US" dirty="0"/>
          </a:p>
        </p:txBody>
      </p:sp>
      <p:sp>
        <p:nvSpPr>
          <p:cNvPr id="5" name="Text Placeholder 4"/>
          <p:cNvSpPr>
            <a:spLocks noGrp="1"/>
          </p:cNvSpPr>
          <p:nvPr>
            <p:ph type="body" sz="quarter" idx="15"/>
          </p:nvPr>
        </p:nvSpPr>
        <p:spPr/>
        <p:txBody>
          <a:bodyPr/>
          <a:lstStyle/>
          <a:p>
            <a:r>
              <a:rPr lang="en-US" dirty="0"/>
              <a:t>Default REST entry </a:t>
            </a:r>
            <a:r>
              <a:rPr lang="en-US" dirty="0" smtClean="0"/>
              <a:t>point</a:t>
            </a:r>
            <a:endParaRPr lang="en-US" dirty="0"/>
          </a:p>
        </p:txBody>
      </p:sp>
      <p:sp>
        <p:nvSpPr>
          <p:cNvPr id="20" name="Rectangle 19"/>
          <p:cNvSpPr/>
          <p:nvPr/>
        </p:nvSpPr>
        <p:spPr bwMode="auto">
          <a:xfrm>
            <a:off x="3230314" y="2473601"/>
            <a:ext cx="4222006" cy="699962"/>
          </a:xfrm>
          <a:prstGeom prst="rect">
            <a:avLst/>
          </a:prstGeom>
          <a:solidFill>
            <a:schemeClr val="accent1"/>
          </a:solidFill>
          <a:ln w="3175"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Light"/>
              </a:rPr>
              <a:t>Calling a processor that provides session information</a:t>
            </a:r>
          </a:p>
          <a:p>
            <a:pPr algn="ctr"/>
            <a:endParaRPr lang="en-US" sz="900" b="1" dirty="0" smtClean="0">
              <a:solidFill>
                <a:schemeClr val="bg1"/>
              </a:solidFill>
              <a:latin typeface="Roboto Light"/>
            </a:endParaRPr>
          </a:p>
          <a:p>
            <a:pPr algn="ctr"/>
            <a:r>
              <a:rPr lang="en-US" sz="900" b="1" dirty="0" smtClean="0">
                <a:solidFill>
                  <a:schemeClr val="bg1"/>
                </a:solidFill>
                <a:latin typeface="Roboto Light"/>
              </a:rPr>
              <a:t>E.g. user id, session id, user agent.</a:t>
            </a:r>
            <a:endParaRPr lang="en-US" sz="900" dirty="0">
              <a:solidFill>
                <a:schemeClr val="bg1"/>
              </a:solidFill>
              <a:latin typeface="Roboto Light"/>
            </a:endParaRPr>
          </a:p>
        </p:txBody>
      </p:sp>
      <p:sp>
        <p:nvSpPr>
          <p:cNvPr id="40" name="TextBox 39"/>
          <p:cNvSpPr txBox="1"/>
          <p:nvPr/>
        </p:nvSpPr>
        <p:spPr>
          <a:xfrm>
            <a:off x="8261405" y="6639339"/>
            <a:ext cx="184731" cy="369332"/>
          </a:xfrm>
          <a:prstGeom prst="rect">
            <a:avLst/>
          </a:prstGeom>
          <a:noFill/>
        </p:spPr>
        <p:txBody>
          <a:bodyPr wrap="none" rtlCol="0">
            <a:spAutoFit/>
          </a:bodyPr>
          <a:lstStyle/>
          <a:p>
            <a:endParaRPr lang="en-US" dirty="0" smtClean="0">
              <a:latin typeface="Roboto Light"/>
              <a:cs typeface="Roboto Light"/>
            </a:endParaRPr>
          </a:p>
        </p:txBody>
      </p:sp>
    </p:spTree>
    <p:extLst>
      <p:ext uri="{BB962C8B-B14F-4D97-AF65-F5344CB8AC3E}">
        <p14:creationId xmlns:p14="http://schemas.microsoft.com/office/powerpoint/2010/main" xmlns="" val="17194067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pPr marL="0" lvl="0" indent="0" defTabSz="914400">
              <a:spcBef>
                <a:spcPts val="0"/>
              </a:spcBef>
              <a:buClrTx/>
              <a:buSzTx/>
              <a:buNone/>
            </a:pPr>
            <a:r>
              <a:rPr lang="en-US" sz="1000" dirty="0">
                <a:solidFill>
                  <a:schemeClr val="accent4">
                    <a:lumMod val="50000"/>
                  </a:schemeClr>
                </a:solidFill>
              </a:rPr>
              <a:t>&lt;route&gt;</a:t>
            </a:r>
            <a:br>
              <a:rPr lang="en-US" sz="1000" dirty="0">
                <a:solidFill>
                  <a:schemeClr val="accent4">
                    <a:lumMod val="50000"/>
                  </a:schemeClr>
                </a:solidFill>
              </a:rPr>
            </a:br>
            <a:r>
              <a:rPr lang="en-US" sz="1000" dirty="0">
                <a:solidFill>
                  <a:schemeClr val="accent4">
                    <a:lumMod val="50000"/>
                  </a:schemeClr>
                </a:solidFill>
              </a:rPr>
              <a:t>    &lt;from </a:t>
            </a:r>
            <a:r>
              <a:rPr lang="en-US" sz="1000" dirty="0" err="1">
                <a:solidFill>
                  <a:schemeClr val="accent4">
                    <a:lumMod val="50000"/>
                  </a:schemeClr>
                </a:solidFill>
              </a:rPr>
              <a:t>uri</a:t>
            </a:r>
            <a:r>
              <a:rPr lang="en-US" sz="1000" dirty="0">
                <a:solidFill>
                  <a:schemeClr val="accent4">
                    <a:lumMod val="50000"/>
                  </a:schemeClr>
                </a:solidFill>
              </a:rPr>
              <a:t>=</a:t>
            </a:r>
            <a:r>
              <a:rPr lang="en-US" sz="1000" b="1" dirty="0">
                <a:solidFill>
                  <a:schemeClr val="accent1"/>
                </a:solidFill>
              </a:rPr>
              <a:t>"servlet:///</a:t>
            </a:r>
            <a:r>
              <a:rPr lang="en-US" sz="1000" b="1" dirty="0" err="1" smtClean="0">
                <a:solidFill>
                  <a:schemeClr val="accent1"/>
                </a:solidFill>
              </a:rPr>
              <a:t>defaultRESTEntryPoint</a:t>
            </a:r>
            <a:r>
              <a:rPr lang="mr-IN" sz="1000" b="1" dirty="0" smtClean="0">
                <a:solidFill>
                  <a:schemeClr val="accent1"/>
                </a:solidFill>
              </a:rPr>
              <a:t>…</a:t>
            </a:r>
            <a:r>
              <a:rPr lang="pt-BR" sz="1000" b="1" dirty="0" smtClean="0">
                <a:solidFill>
                  <a:schemeClr val="accent1"/>
                </a:solidFill>
              </a:rPr>
              <a:t>”</a:t>
            </a:r>
            <a:r>
              <a:rPr lang="en-US" sz="1000" dirty="0" smtClean="0">
                <a:solidFill>
                  <a:schemeClr val="accent4">
                    <a:lumMod val="50000"/>
                  </a:schemeClr>
                </a:solidFill>
              </a:rPr>
              <a:t>/&gt;</a:t>
            </a:r>
            <a:r>
              <a:rPr lang="en-US" sz="1000" dirty="0">
                <a:solidFill>
                  <a:schemeClr val="accent4">
                    <a:lumMod val="50000"/>
                  </a:schemeClr>
                </a:solidFill>
              </a:rPr>
              <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r>
              <a:rPr lang="en-US" sz="1000" dirty="0" err="1">
                <a:solidFill>
                  <a:schemeClr val="accent4">
                    <a:lumMod val="50000"/>
                  </a:schemeClr>
                </a:solidFill>
              </a:rPr>
              <a:t>header.CamelHttpServletRequest.getAttribute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&lt;process ref="</a:t>
            </a:r>
            <a:r>
              <a:rPr lang="en-US" sz="1000" b="1" dirty="0" err="1">
                <a:solidFill>
                  <a:schemeClr val="accent1"/>
                </a:solidFill>
              </a:rPr>
              <a:t>userContextPopulatingProcessor</a:t>
            </a:r>
            <a:r>
              <a:rPr lang="en-US" sz="1000" dirty="0">
                <a:solidFill>
                  <a:schemeClr val="accent4">
                    <a:lumMod val="50000"/>
                  </a:schemeClr>
                </a:solidFill>
              </a:rPr>
              <a:t>" /&gt;</a:t>
            </a:r>
            <a:br>
              <a:rPr lang="en-US" sz="1000" dirty="0">
                <a:solidFill>
                  <a:schemeClr val="accent4">
                    <a:lumMod val="50000"/>
                  </a:schemeClr>
                </a:solidFill>
              </a:rPr>
            </a:br>
            <a:r>
              <a:rPr lang="en-US" sz="1000" dirty="0">
                <a:solidFill>
                  <a:schemeClr val="accent4">
                    <a:lumMod val="50000"/>
                  </a:schemeClr>
                </a:solidFill>
              </a:rPr>
              <a:t>        &lt;to </a:t>
            </a:r>
            <a:r>
              <a:rPr lang="en-US" sz="1000" dirty="0" err="1">
                <a:solidFill>
                  <a:schemeClr val="accent4">
                    <a:lumMod val="50000"/>
                  </a:schemeClr>
                </a:solidFill>
              </a:rPr>
              <a:t>uri</a:t>
            </a:r>
            <a:r>
              <a:rPr lang="en-US" sz="1000" dirty="0">
                <a:solidFill>
                  <a:schemeClr val="accent4">
                    <a:lumMod val="50000"/>
                  </a:schemeClr>
                </a:solidFill>
              </a:rPr>
              <a:t>="</a:t>
            </a:r>
            <a:r>
              <a:rPr lang="en-US" sz="1000" dirty="0" err="1">
                <a:solidFill>
                  <a:schemeClr val="accent4">
                    <a:lumMod val="50000"/>
                  </a:schemeClr>
                </a:solidFill>
              </a:rPr>
              <a:t>direct:integration.restDestinationRoute</a:t>
            </a:r>
            <a:r>
              <a:rPr lang="en-US" sz="1000" dirty="0">
                <a:solidFill>
                  <a:schemeClr val="accent4">
                    <a:lumMod val="50000"/>
                  </a:schemeClr>
                </a:solidFill>
              </a:rPr>
              <a:t>" /&gt;</a:t>
            </a:r>
            <a:br>
              <a:rPr lang="en-US" sz="1000" dirty="0">
                <a:solidFill>
                  <a:schemeClr val="accent4">
                    <a:lumMod val="50000"/>
                  </a:schemeClr>
                </a:solidFill>
              </a:rPr>
            </a:br>
            <a:r>
              <a:rPr lang="en-US" sz="1000" i="1" dirty="0" smtClean="0">
                <a:solidFill>
                  <a:schemeClr val="accent4">
                    <a:lumMod val="50000"/>
                  </a:schemeClr>
                </a:solidFill>
              </a:rPr>
              <a:t>        </a:t>
            </a:r>
            <a:r>
              <a:rPr lang="en-US" sz="1000" dirty="0">
                <a:solidFill>
                  <a:schemeClr val="accent4">
                    <a:lumMod val="50000"/>
                  </a:schemeClr>
                </a:solidFill>
              </a:rPr>
              <a:t>&lt;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&lt;exception&gt;</a:t>
            </a:r>
            <a:r>
              <a:rPr lang="en-US" sz="1000" b="1" dirty="0" err="1">
                <a:solidFill>
                  <a:schemeClr val="accent1"/>
                </a:solidFill>
              </a:rPr>
              <a:t>java.lang.Exception</a:t>
            </a:r>
            <a:r>
              <a:rPr lang="en-US" sz="1000" dirty="0">
                <a:solidFill>
                  <a:schemeClr val="accent4">
                    <a:lumMod val="50000"/>
                  </a:schemeClr>
                </a:solidFill>
              </a:rPr>
              <a:t>&lt;/exception&gt;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b="1" dirty="0" err="1">
                <a:solidFill>
                  <a:schemeClr val="accent1"/>
                </a:solidFill>
              </a:rPr>
              <a:t>CamelHttpResponseCode</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&lt;constant&gt;</a:t>
            </a:r>
            <a:r>
              <a:rPr lang="en-US" sz="1000" b="1" dirty="0">
                <a:solidFill>
                  <a:schemeClr val="accent1"/>
                </a:solidFill>
              </a:rPr>
              <a:t>500</a:t>
            </a:r>
            <a:r>
              <a:rPr lang="en-US" sz="1000" dirty="0">
                <a:solidFill>
                  <a:schemeClr val="accent4">
                    <a:lumMod val="50000"/>
                  </a:schemeClr>
                </a:solidFill>
              </a:rPr>
              <a:t>&lt;/constant&gt;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b="1" dirty="0">
                <a:solidFill>
                  <a:schemeClr val="accent1"/>
                </a:solidFill>
              </a:rPr>
              <a:t>                    {"errors" : [{"code" : 500, "</a:t>
            </a:r>
            <a:r>
              <a:rPr lang="en-US" sz="1000" b="1" dirty="0" err="1">
                <a:solidFill>
                  <a:schemeClr val="accent1"/>
                </a:solidFill>
              </a:rPr>
              <a:t>eventId</a:t>
            </a:r>
            <a:r>
              <a:rPr lang="en-US" sz="1000" b="1" dirty="0">
                <a:solidFill>
                  <a:schemeClr val="accent1"/>
                </a:solidFill>
              </a:rPr>
              <a:t>" : "${</a:t>
            </a:r>
            <a:r>
              <a:rPr lang="en-US" sz="1000" b="1" dirty="0" err="1">
                <a:solidFill>
                  <a:schemeClr val="accent1"/>
                </a:solidFill>
              </a:rPr>
              <a:t>exchangeId</a:t>
            </a:r>
            <a:r>
              <a:rPr lang="en-US" sz="1000" b="1" dirty="0">
                <a:solidFill>
                  <a:schemeClr val="accent1"/>
                </a:solidFill>
              </a:rPr>
              <a:t>}", "message" : "Unexpected server error occurred"}]}</a:t>
            </a:r>
            <a:br>
              <a:rPr lang="en-US" sz="1000" b="1" dirty="0">
                <a:solidFill>
                  <a:schemeClr val="accent1"/>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="Content-Type"&gt;</a:t>
            </a:r>
            <a:br>
              <a:rPr lang="en-US" sz="1000" dirty="0">
                <a:solidFill>
                  <a:schemeClr val="accent4">
                    <a:lumMod val="50000"/>
                  </a:schemeClr>
                </a:solidFill>
              </a:rPr>
            </a:br>
            <a:r>
              <a:rPr lang="en-US" sz="1000" dirty="0">
                <a:solidFill>
                  <a:schemeClr val="accent4">
                    <a:lumMod val="50000"/>
                  </a:schemeClr>
                </a:solidFill>
              </a:rPr>
              <a:t>                &lt;simple&gt;</a:t>
            </a:r>
            <a:r>
              <a:rPr lang="en-US" sz="1000" b="1" dirty="0">
                <a:solidFill>
                  <a:schemeClr val="accent1"/>
                </a:solidFill>
              </a:rPr>
              <a:t>application/</a:t>
            </a:r>
            <a:r>
              <a:rPr lang="en-US" sz="1000" b="1" dirty="0" err="1">
                <a:solidFill>
                  <a:schemeClr val="accent1"/>
                </a:solidFill>
              </a:rPr>
              <a:t>json</a:t>
            </a:r>
            <a:r>
              <a:rPr lang="en-US" sz="1000" b="1" dirty="0">
                <a:solidFill>
                  <a:schemeClr val="accent1"/>
                </a:solidFill>
              </a:rPr>
              <a:t>; charset=UTF-8</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&lt;/route&gt;</a:t>
            </a:r>
          </a:p>
        </p:txBody>
      </p:sp>
      <p:cxnSp>
        <p:nvCxnSpPr>
          <p:cNvPr id="23" name="Straight Arrow Connector 22"/>
          <p:cNvCxnSpPr/>
          <p:nvPr/>
        </p:nvCxnSpPr>
        <p:spPr>
          <a:xfrm flipH="1">
            <a:off x="3408678" y="3501008"/>
            <a:ext cx="299226" cy="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bwMode="auto">
          <a:xfrm>
            <a:off x="697838" y="3419168"/>
            <a:ext cx="4222006" cy="699962"/>
          </a:xfrm>
          <a:prstGeom prst="rect">
            <a:avLst/>
          </a:prstGeom>
          <a:solidFill>
            <a:schemeClr val="accent1"/>
          </a:solidFill>
          <a:ln w="3175"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Light"/>
              </a:rPr>
              <a:t>Calling your route</a:t>
            </a:r>
          </a:p>
          <a:p>
            <a:pPr algn="ctr"/>
            <a:endParaRPr lang="en-US" sz="900" b="1" dirty="0" smtClean="0">
              <a:solidFill>
                <a:schemeClr val="bg1"/>
              </a:solidFill>
              <a:latin typeface="Roboto Light"/>
            </a:endParaRPr>
          </a:p>
          <a:p>
            <a:pPr algn="ctr"/>
            <a:r>
              <a:rPr lang="en-US" sz="900" b="1" dirty="0" smtClean="0">
                <a:solidFill>
                  <a:schemeClr val="bg1"/>
                </a:solidFill>
                <a:latin typeface="Roboto Light"/>
              </a:rPr>
              <a:t>E.g. </a:t>
            </a:r>
            <a:r>
              <a:rPr lang="en-US" sz="900" b="1" dirty="0" err="1" smtClean="0">
                <a:solidFill>
                  <a:schemeClr val="bg1"/>
                </a:solidFill>
                <a:latin typeface="Roboto Light"/>
              </a:rPr>
              <a:t>com.backbase.route.accounts.account</a:t>
            </a:r>
            <a:r>
              <a:rPr lang="en-US" sz="900" b="1" dirty="0" smtClean="0">
                <a:solidFill>
                  <a:schemeClr val="bg1"/>
                </a:solidFill>
                <a:latin typeface="Roboto Light"/>
              </a:rPr>
              <a:t>-details-route</a:t>
            </a:r>
            <a:endParaRPr lang="en-US" sz="900" dirty="0">
              <a:solidFill>
                <a:schemeClr val="bg1"/>
              </a:solidFill>
              <a:latin typeface="Roboto Light"/>
            </a:endParaRPr>
          </a:p>
        </p:txBody>
      </p:sp>
      <p:sp>
        <p:nvSpPr>
          <p:cNvPr id="2" name="Text Placeholder 1"/>
          <p:cNvSpPr>
            <a:spLocks noGrp="1"/>
          </p:cNvSpPr>
          <p:nvPr>
            <p:ph type="body" sz="quarter" idx="13"/>
          </p:nvPr>
        </p:nvSpPr>
        <p:spPr/>
        <p:txBody>
          <a:bodyPr/>
          <a:lstStyle/>
          <a:p>
            <a:r>
              <a:rPr lang="en-US" dirty="0" smtClean="0"/>
              <a:t>REST Entry Point</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32</a:t>
            </a:fld>
            <a:endParaRPr lang="en-US" dirty="0"/>
          </a:p>
        </p:txBody>
      </p:sp>
      <p:sp>
        <p:nvSpPr>
          <p:cNvPr id="5" name="Text Placeholder 4"/>
          <p:cNvSpPr>
            <a:spLocks noGrp="1"/>
          </p:cNvSpPr>
          <p:nvPr>
            <p:ph type="body" sz="quarter" idx="15"/>
          </p:nvPr>
        </p:nvSpPr>
        <p:spPr/>
        <p:txBody>
          <a:bodyPr/>
          <a:lstStyle/>
          <a:p>
            <a:r>
              <a:rPr lang="en-US" dirty="0"/>
              <a:t>Default REST entry </a:t>
            </a:r>
            <a:r>
              <a:rPr lang="en-US" dirty="0" smtClean="0"/>
              <a:t>point</a:t>
            </a:r>
            <a:endParaRPr lang="en-US" dirty="0"/>
          </a:p>
        </p:txBody>
      </p:sp>
      <p:cxnSp>
        <p:nvCxnSpPr>
          <p:cNvPr id="36" name="Straight Arrow Connector 35"/>
          <p:cNvCxnSpPr/>
          <p:nvPr/>
        </p:nvCxnSpPr>
        <p:spPr>
          <a:xfrm flipV="1">
            <a:off x="1763688" y="3241422"/>
            <a:ext cx="0" cy="178244"/>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261405" y="6639339"/>
            <a:ext cx="184731" cy="369332"/>
          </a:xfrm>
          <a:prstGeom prst="rect">
            <a:avLst/>
          </a:prstGeom>
          <a:noFill/>
        </p:spPr>
        <p:txBody>
          <a:bodyPr wrap="none" rtlCol="0">
            <a:spAutoFit/>
          </a:bodyPr>
          <a:lstStyle/>
          <a:p>
            <a:endParaRPr lang="en-US" dirty="0" smtClean="0">
              <a:latin typeface="Roboto Light"/>
              <a:cs typeface="Roboto Light"/>
            </a:endParaRPr>
          </a:p>
        </p:txBody>
      </p:sp>
    </p:spTree>
    <p:extLst>
      <p:ext uri="{BB962C8B-B14F-4D97-AF65-F5344CB8AC3E}">
        <p14:creationId xmlns:p14="http://schemas.microsoft.com/office/powerpoint/2010/main" xmlns="" val="10117202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pPr marL="0" lvl="0" indent="0" defTabSz="914400">
              <a:spcBef>
                <a:spcPts val="0"/>
              </a:spcBef>
              <a:buClrTx/>
              <a:buSzTx/>
              <a:buNone/>
            </a:pPr>
            <a:r>
              <a:rPr lang="en-US" sz="1000" dirty="0">
                <a:solidFill>
                  <a:schemeClr val="accent4">
                    <a:lumMod val="50000"/>
                  </a:schemeClr>
                </a:solidFill>
              </a:rPr>
              <a:t>&lt;route&gt;</a:t>
            </a:r>
            <a:br>
              <a:rPr lang="en-US" sz="1000" dirty="0">
                <a:solidFill>
                  <a:schemeClr val="accent4">
                    <a:lumMod val="50000"/>
                  </a:schemeClr>
                </a:solidFill>
              </a:rPr>
            </a:br>
            <a:r>
              <a:rPr lang="en-US" sz="1000" dirty="0">
                <a:solidFill>
                  <a:schemeClr val="accent4">
                    <a:lumMod val="50000"/>
                  </a:schemeClr>
                </a:solidFill>
              </a:rPr>
              <a:t>    &lt;from </a:t>
            </a:r>
            <a:r>
              <a:rPr lang="en-US" sz="1000" dirty="0" err="1">
                <a:solidFill>
                  <a:schemeClr val="accent4">
                    <a:lumMod val="50000"/>
                  </a:schemeClr>
                </a:solidFill>
              </a:rPr>
              <a:t>uri</a:t>
            </a:r>
            <a:r>
              <a:rPr lang="en-US" sz="1000" dirty="0">
                <a:solidFill>
                  <a:schemeClr val="accent4">
                    <a:lumMod val="50000"/>
                  </a:schemeClr>
                </a:solidFill>
              </a:rPr>
              <a:t>=</a:t>
            </a:r>
            <a:r>
              <a:rPr lang="en-US" sz="1000" b="1" dirty="0">
                <a:solidFill>
                  <a:schemeClr val="accent1"/>
                </a:solidFill>
              </a:rPr>
              <a:t>"servlet:///</a:t>
            </a:r>
            <a:r>
              <a:rPr lang="en-US" sz="1000" b="1" dirty="0" err="1" smtClean="0">
                <a:solidFill>
                  <a:schemeClr val="accent1"/>
                </a:solidFill>
              </a:rPr>
              <a:t>defaultRESTEntryPoint</a:t>
            </a:r>
            <a:r>
              <a:rPr lang="mr-IN" sz="1000" b="1" dirty="0" smtClean="0">
                <a:solidFill>
                  <a:schemeClr val="accent1"/>
                </a:solidFill>
              </a:rPr>
              <a:t>…</a:t>
            </a:r>
            <a:r>
              <a:rPr lang="pt-BR" sz="1000" b="1" dirty="0" smtClean="0">
                <a:solidFill>
                  <a:schemeClr val="accent1"/>
                </a:solidFill>
              </a:rPr>
              <a:t>”</a:t>
            </a:r>
            <a:r>
              <a:rPr lang="en-US" sz="1000" dirty="0" smtClean="0">
                <a:solidFill>
                  <a:schemeClr val="accent4">
                    <a:lumMod val="50000"/>
                  </a:schemeClr>
                </a:solidFill>
              </a:rPr>
              <a:t>/&gt;</a:t>
            </a:r>
            <a:r>
              <a:rPr lang="en-US" sz="1000" dirty="0">
                <a:solidFill>
                  <a:schemeClr val="accent4">
                    <a:lumMod val="50000"/>
                  </a:schemeClr>
                </a:solidFill>
              </a:rPr>
              <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r>
              <a:rPr lang="en-US" sz="1000" dirty="0" err="1">
                <a:solidFill>
                  <a:schemeClr val="accent4">
                    <a:lumMod val="50000"/>
                  </a:schemeClr>
                </a:solidFill>
              </a:rPr>
              <a:t>header.CamelHttpServletRequest.getAttribute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&lt;process ref="</a:t>
            </a:r>
            <a:r>
              <a:rPr lang="en-US" sz="1000" b="1" dirty="0" err="1">
                <a:solidFill>
                  <a:schemeClr val="accent1"/>
                </a:solidFill>
              </a:rPr>
              <a:t>userContextPopulatingProcessor</a:t>
            </a:r>
            <a:r>
              <a:rPr lang="en-US" sz="1000" dirty="0">
                <a:solidFill>
                  <a:schemeClr val="accent4">
                    <a:lumMod val="50000"/>
                  </a:schemeClr>
                </a:solidFill>
              </a:rPr>
              <a:t>" /&gt;</a:t>
            </a:r>
            <a:br>
              <a:rPr lang="en-US" sz="1000" dirty="0">
                <a:solidFill>
                  <a:schemeClr val="accent4">
                    <a:lumMod val="50000"/>
                  </a:schemeClr>
                </a:solidFill>
              </a:rPr>
            </a:br>
            <a:r>
              <a:rPr lang="en-US" sz="1000" dirty="0">
                <a:solidFill>
                  <a:schemeClr val="accent4">
                    <a:lumMod val="50000"/>
                  </a:schemeClr>
                </a:solidFill>
              </a:rPr>
              <a:t>        &lt;to </a:t>
            </a:r>
            <a:r>
              <a:rPr lang="en-US" sz="1000" dirty="0" err="1">
                <a:solidFill>
                  <a:schemeClr val="accent4">
                    <a:lumMod val="50000"/>
                  </a:schemeClr>
                </a:solidFill>
              </a:rPr>
              <a:t>uri</a:t>
            </a:r>
            <a:r>
              <a:rPr lang="en-US" sz="1000" dirty="0">
                <a:solidFill>
                  <a:schemeClr val="accent4">
                    <a:lumMod val="50000"/>
                  </a:schemeClr>
                </a:solidFill>
              </a:rPr>
              <a:t>="</a:t>
            </a:r>
            <a:r>
              <a:rPr lang="en-US" sz="1000" dirty="0" err="1">
                <a:solidFill>
                  <a:schemeClr val="accent4">
                    <a:lumMod val="50000"/>
                  </a:schemeClr>
                </a:solidFill>
              </a:rPr>
              <a:t>direct:integration.restDestinationRoute</a:t>
            </a:r>
            <a:r>
              <a:rPr lang="en-US" sz="1000" dirty="0">
                <a:solidFill>
                  <a:schemeClr val="accent4">
                    <a:lumMod val="50000"/>
                  </a:schemeClr>
                </a:solidFill>
              </a:rPr>
              <a:t>" /&gt;</a:t>
            </a:r>
            <a:br>
              <a:rPr lang="en-US" sz="1000" dirty="0">
                <a:solidFill>
                  <a:schemeClr val="accent4">
                    <a:lumMod val="50000"/>
                  </a:schemeClr>
                </a:solidFill>
              </a:rPr>
            </a:br>
            <a:r>
              <a:rPr lang="en-US" sz="1000" i="1" dirty="0" smtClean="0">
                <a:solidFill>
                  <a:schemeClr val="accent4">
                    <a:lumMod val="50000"/>
                  </a:schemeClr>
                </a:solidFill>
              </a:rPr>
              <a:t>        </a:t>
            </a:r>
            <a:r>
              <a:rPr lang="en-US" sz="1000" dirty="0">
                <a:solidFill>
                  <a:schemeClr val="accent4">
                    <a:lumMod val="50000"/>
                  </a:schemeClr>
                </a:solidFill>
              </a:rPr>
              <a:t>&lt;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&lt;exception&gt;</a:t>
            </a:r>
            <a:r>
              <a:rPr lang="en-US" sz="1000" b="1" dirty="0" err="1">
                <a:solidFill>
                  <a:schemeClr val="accent1"/>
                </a:solidFill>
              </a:rPr>
              <a:t>java.lang.Exception</a:t>
            </a:r>
            <a:r>
              <a:rPr lang="en-US" sz="1000" dirty="0">
                <a:solidFill>
                  <a:schemeClr val="accent4">
                    <a:lumMod val="50000"/>
                  </a:schemeClr>
                </a:solidFill>
              </a:rPr>
              <a:t>&lt;/exception&gt;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b="1" dirty="0" err="1">
                <a:solidFill>
                  <a:schemeClr val="accent1"/>
                </a:solidFill>
              </a:rPr>
              <a:t>CamelHttpResponseCode</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&lt;constant&gt;</a:t>
            </a:r>
            <a:r>
              <a:rPr lang="en-US" sz="1000" b="1" dirty="0">
                <a:solidFill>
                  <a:schemeClr val="accent1"/>
                </a:solidFill>
              </a:rPr>
              <a:t>500</a:t>
            </a:r>
            <a:r>
              <a:rPr lang="en-US" sz="1000" dirty="0">
                <a:solidFill>
                  <a:schemeClr val="accent4">
                    <a:lumMod val="50000"/>
                  </a:schemeClr>
                </a:solidFill>
              </a:rPr>
              <a:t>&lt;/constant&gt;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b="1" dirty="0">
                <a:solidFill>
                  <a:schemeClr val="accent1"/>
                </a:solidFill>
              </a:rPr>
              <a:t>                    {"errors" : [{"code" : 500, "</a:t>
            </a:r>
            <a:r>
              <a:rPr lang="en-US" sz="1000" b="1" dirty="0" err="1">
                <a:solidFill>
                  <a:schemeClr val="accent1"/>
                </a:solidFill>
              </a:rPr>
              <a:t>eventId</a:t>
            </a:r>
            <a:r>
              <a:rPr lang="en-US" sz="1000" b="1" dirty="0">
                <a:solidFill>
                  <a:schemeClr val="accent1"/>
                </a:solidFill>
              </a:rPr>
              <a:t>" : "${</a:t>
            </a:r>
            <a:r>
              <a:rPr lang="en-US" sz="1000" b="1" dirty="0" err="1">
                <a:solidFill>
                  <a:schemeClr val="accent1"/>
                </a:solidFill>
              </a:rPr>
              <a:t>exchangeId</a:t>
            </a:r>
            <a:r>
              <a:rPr lang="en-US" sz="1000" b="1" dirty="0">
                <a:solidFill>
                  <a:schemeClr val="accent1"/>
                </a:solidFill>
              </a:rPr>
              <a:t>}", "message" : "Unexpected server error occurred"}]}</a:t>
            </a:r>
            <a:br>
              <a:rPr lang="en-US" sz="1000" b="1" dirty="0">
                <a:solidFill>
                  <a:schemeClr val="accent1"/>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="Content-Type"&gt;</a:t>
            </a:r>
            <a:br>
              <a:rPr lang="en-US" sz="1000" dirty="0">
                <a:solidFill>
                  <a:schemeClr val="accent4">
                    <a:lumMod val="50000"/>
                  </a:schemeClr>
                </a:solidFill>
              </a:rPr>
            </a:br>
            <a:r>
              <a:rPr lang="en-US" sz="1000" dirty="0">
                <a:solidFill>
                  <a:schemeClr val="accent4">
                    <a:lumMod val="50000"/>
                  </a:schemeClr>
                </a:solidFill>
              </a:rPr>
              <a:t>                &lt;simple&gt;</a:t>
            </a:r>
            <a:r>
              <a:rPr lang="en-US" sz="1000" b="1" dirty="0">
                <a:solidFill>
                  <a:schemeClr val="accent1"/>
                </a:solidFill>
              </a:rPr>
              <a:t>application/</a:t>
            </a:r>
            <a:r>
              <a:rPr lang="en-US" sz="1000" b="1" dirty="0" err="1">
                <a:solidFill>
                  <a:schemeClr val="accent1"/>
                </a:solidFill>
              </a:rPr>
              <a:t>json</a:t>
            </a:r>
            <a:r>
              <a:rPr lang="en-US" sz="1000" b="1" dirty="0">
                <a:solidFill>
                  <a:schemeClr val="accent1"/>
                </a:solidFill>
              </a:rPr>
              <a:t>; charset=UTF-8</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&lt;/route&gt;</a:t>
            </a:r>
          </a:p>
        </p:txBody>
      </p:sp>
      <p:cxnSp>
        <p:nvCxnSpPr>
          <p:cNvPr id="23" name="Straight Arrow Connector 22"/>
          <p:cNvCxnSpPr/>
          <p:nvPr/>
        </p:nvCxnSpPr>
        <p:spPr>
          <a:xfrm flipH="1">
            <a:off x="3408678" y="3501008"/>
            <a:ext cx="299226" cy="0"/>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 Placeholder 1"/>
          <p:cNvSpPr>
            <a:spLocks noGrp="1"/>
          </p:cNvSpPr>
          <p:nvPr>
            <p:ph type="body" sz="quarter" idx="13"/>
          </p:nvPr>
        </p:nvSpPr>
        <p:spPr/>
        <p:txBody>
          <a:bodyPr/>
          <a:lstStyle/>
          <a:p>
            <a:r>
              <a:rPr lang="en-US" dirty="0" smtClean="0"/>
              <a:t>REST Entry Point</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33</a:t>
            </a:fld>
            <a:endParaRPr lang="en-US" dirty="0"/>
          </a:p>
        </p:txBody>
      </p:sp>
      <p:sp>
        <p:nvSpPr>
          <p:cNvPr id="5" name="Text Placeholder 4"/>
          <p:cNvSpPr>
            <a:spLocks noGrp="1"/>
          </p:cNvSpPr>
          <p:nvPr>
            <p:ph type="body" sz="quarter" idx="15"/>
          </p:nvPr>
        </p:nvSpPr>
        <p:spPr/>
        <p:txBody>
          <a:bodyPr/>
          <a:lstStyle/>
          <a:p>
            <a:r>
              <a:rPr lang="en-US" dirty="0"/>
              <a:t>Default REST entry </a:t>
            </a:r>
            <a:r>
              <a:rPr lang="en-US" dirty="0" smtClean="0"/>
              <a:t>point</a:t>
            </a:r>
            <a:endParaRPr lang="en-US" dirty="0"/>
          </a:p>
        </p:txBody>
      </p:sp>
      <p:sp>
        <p:nvSpPr>
          <p:cNvPr id="22" name="Rectangle 21"/>
          <p:cNvSpPr/>
          <p:nvPr/>
        </p:nvSpPr>
        <p:spPr bwMode="auto">
          <a:xfrm>
            <a:off x="3635896" y="3140968"/>
            <a:ext cx="4222006" cy="864096"/>
          </a:xfrm>
          <a:prstGeom prst="rect">
            <a:avLst/>
          </a:prstGeom>
          <a:solidFill>
            <a:schemeClr val="accent1"/>
          </a:solidFill>
          <a:ln w="3175"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Light"/>
              </a:rPr>
              <a:t>Safety net</a:t>
            </a:r>
          </a:p>
          <a:p>
            <a:pPr algn="ctr"/>
            <a:endParaRPr lang="en-US" sz="900" b="1" dirty="0" smtClean="0">
              <a:solidFill>
                <a:schemeClr val="bg1"/>
              </a:solidFill>
              <a:latin typeface="Roboto Light"/>
            </a:endParaRPr>
          </a:p>
          <a:p>
            <a:pPr algn="ctr"/>
            <a:r>
              <a:rPr lang="en-US" sz="900" b="1" dirty="0" smtClean="0">
                <a:solidFill>
                  <a:schemeClr val="bg1"/>
                </a:solidFill>
                <a:latin typeface="Roboto Light"/>
              </a:rPr>
              <a:t>Catch unhandled exceptions during the routing execution. </a:t>
            </a:r>
          </a:p>
          <a:p>
            <a:pPr algn="ctr"/>
            <a:r>
              <a:rPr lang="en-US" sz="900" b="1" dirty="0" smtClean="0">
                <a:solidFill>
                  <a:schemeClr val="bg1"/>
                </a:solidFill>
                <a:latin typeface="Roboto Light"/>
              </a:rPr>
              <a:t>It will always return a HTTP 500 to the caller with additional information.</a:t>
            </a:r>
          </a:p>
          <a:p>
            <a:pPr algn="ctr"/>
            <a:r>
              <a:rPr lang="en-US" sz="900" b="1" dirty="0" smtClean="0">
                <a:solidFill>
                  <a:schemeClr val="bg1"/>
                </a:solidFill>
                <a:latin typeface="Roboto Light"/>
              </a:rPr>
              <a:t>E.g. Your route generated a </a:t>
            </a:r>
            <a:r>
              <a:rPr lang="en-US" sz="900" b="1" i="1" dirty="0" err="1" smtClean="0">
                <a:solidFill>
                  <a:schemeClr val="bg1"/>
                </a:solidFill>
                <a:latin typeface="Roboto Light"/>
              </a:rPr>
              <a:t>ArrayIndexOutOfBoundsException</a:t>
            </a:r>
            <a:r>
              <a:rPr lang="en-US" sz="900" b="1" i="1" dirty="0" smtClean="0">
                <a:solidFill>
                  <a:schemeClr val="bg1"/>
                </a:solidFill>
                <a:latin typeface="Roboto Light"/>
              </a:rPr>
              <a:t> </a:t>
            </a:r>
          </a:p>
        </p:txBody>
      </p:sp>
      <p:sp>
        <p:nvSpPr>
          <p:cNvPr id="40" name="TextBox 39"/>
          <p:cNvSpPr txBox="1"/>
          <p:nvPr/>
        </p:nvSpPr>
        <p:spPr>
          <a:xfrm>
            <a:off x="8261405" y="6639339"/>
            <a:ext cx="184731" cy="369332"/>
          </a:xfrm>
          <a:prstGeom prst="rect">
            <a:avLst/>
          </a:prstGeom>
          <a:noFill/>
        </p:spPr>
        <p:txBody>
          <a:bodyPr wrap="none" rtlCol="0">
            <a:spAutoFit/>
          </a:bodyPr>
          <a:lstStyle/>
          <a:p>
            <a:endParaRPr lang="en-US" dirty="0" smtClean="0">
              <a:latin typeface="Roboto Light"/>
              <a:cs typeface="Roboto Light"/>
            </a:endParaRPr>
          </a:p>
        </p:txBody>
      </p:sp>
    </p:spTree>
    <p:extLst>
      <p:ext uri="{BB962C8B-B14F-4D97-AF65-F5344CB8AC3E}">
        <p14:creationId xmlns:p14="http://schemas.microsoft.com/office/powerpoint/2010/main" xmlns="" val="5696298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pPr marL="0" lvl="0" indent="0" defTabSz="914400">
              <a:spcBef>
                <a:spcPts val="0"/>
              </a:spcBef>
              <a:buClrTx/>
              <a:buSzTx/>
              <a:buNone/>
            </a:pPr>
            <a:r>
              <a:rPr lang="en-US" sz="1000" dirty="0">
                <a:solidFill>
                  <a:schemeClr val="accent4">
                    <a:lumMod val="50000"/>
                  </a:schemeClr>
                </a:solidFill>
              </a:rPr>
              <a:t>&lt;route&gt;</a:t>
            </a:r>
            <a:br>
              <a:rPr lang="en-US" sz="1000" dirty="0">
                <a:solidFill>
                  <a:schemeClr val="accent4">
                    <a:lumMod val="50000"/>
                  </a:schemeClr>
                </a:solidFill>
              </a:rPr>
            </a:br>
            <a:r>
              <a:rPr lang="en-US" sz="1000" dirty="0">
                <a:solidFill>
                  <a:schemeClr val="accent4">
                    <a:lumMod val="50000"/>
                  </a:schemeClr>
                </a:solidFill>
              </a:rPr>
              <a:t>    &lt;from </a:t>
            </a:r>
            <a:r>
              <a:rPr lang="en-US" sz="1000" dirty="0" err="1">
                <a:solidFill>
                  <a:schemeClr val="accent4">
                    <a:lumMod val="50000"/>
                  </a:schemeClr>
                </a:solidFill>
              </a:rPr>
              <a:t>uri</a:t>
            </a:r>
            <a:r>
              <a:rPr lang="en-US" sz="1000" dirty="0">
                <a:solidFill>
                  <a:schemeClr val="accent4">
                    <a:lumMod val="50000"/>
                  </a:schemeClr>
                </a:solidFill>
              </a:rPr>
              <a:t>=</a:t>
            </a:r>
            <a:r>
              <a:rPr lang="en-US" sz="1000" b="1" dirty="0">
                <a:solidFill>
                  <a:schemeClr val="accent1"/>
                </a:solidFill>
              </a:rPr>
              <a:t>"servlet:///</a:t>
            </a:r>
            <a:r>
              <a:rPr lang="en-US" sz="1000" b="1" dirty="0" err="1" smtClean="0">
                <a:solidFill>
                  <a:schemeClr val="accent1"/>
                </a:solidFill>
              </a:rPr>
              <a:t>defaultRESTEntryPoint</a:t>
            </a:r>
            <a:r>
              <a:rPr lang="mr-IN" sz="1000" b="1" dirty="0" smtClean="0">
                <a:solidFill>
                  <a:schemeClr val="accent1"/>
                </a:solidFill>
              </a:rPr>
              <a:t>…</a:t>
            </a:r>
            <a:r>
              <a:rPr lang="pt-BR" sz="1000" b="1" dirty="0" smtClean="0">
                <a:solidFill>
                  <a:schemeClr val="accent1"/>
                </a:solidFill>
              </a:rPr>
              <a:t>”</a:t>
            </a:r>
            <a:r>
              <a:rPr lang="en-US" sz="1000" dirty="0" smtClean="0">
                <a:solidFill>
                  <a:schemeClr val="accent4">
                    <a:lumMod val="50000"/>
                  </a:schemeClr>
                </a:solidFill>
              </a:rPr>
              <a:t>/&gt;</a:t>
            </a:r>
            <a:r>
              <a:rPr lang="en-US" sz="1000" dirty="0">
                <a:solidFill>
                  <a:schemeClr val="accent4">
                    <a:lumMod val="50000"/>
                  </a:schemeClr>
                </a:solidFill>
              </a:rPr>
              <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r>
              <a:rPr lang="en-US" sz="1000" dirty="0" err="1">
                <a:solidFill>
                  <a:schemeClr val="accent4">
                    <a:lumMod val="50000"/>
                  </a:schemeClr>
                </a:solidFill>
              </a:rPr>
              <a:t>header.CamelHttpServletRequest.getAttribute</a:t>
            </a:r>
            <a:r>
              <a:rPr lang="en-US" sz="1000" dirty="0">
                <a:solidFill>
                  <a:schemeClr val="accent4">
                    <a:lumMod val="50000"/>
                  </a:schemeClr>
                </a:solidFill>
              </a:rPr>
              <a:t>('</a:t>
            </a:r>
            <a:r>
              <a:rPr lang="en-US" sz="1000" dirty="0" err="1">
                <a:solidFill>
                  <a:schemeClr val="accent4">
                    <a:lumMod val="50000"/>
                  </a:schemeClr>
                </a:solidFill>
              </a:rPr>
              <a:t>BackbaseServiceDestinationURL</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&lt;process ref="</a:t>
            </a:r>
            <a:r>
              <a:rPr lang="en-US" sz="1000" b="1" dirty="0" err="1">
                <a:solidFill>
                  <a:schemeClr val="accent1"/>
                </a:solidFill>
              </a:rPr>
              <a:t>userContextPopulatingProcessor</a:t>
            </a:r>
            <a:r>
              <a:rPr lang="en-US" sz="1000" dirty="0">
                <a:solidFill>
                  <a:schemeClr val="accent4">
                    <a:lumMod val="50000"/>
                  </a:schemeClr>
                </a:solidFill>
              </a:rPr>
              <a:t>" /&gt;</a:t>
            </a:r>
            <a:br>
              <a:rPr lang="en-US" sz="1000" dirty="0">
                <a:solidFill>
                  <a:schemeClr val="accent4">
                    <a:lumMod val="50000"/>
                  </a:schemeClr>
                </a:solidFill>
              </a:rPr>
            </a:br>
            <a:r>
              <a:rPr lang="en-US" sz="1000" dirty="0">
                <a:solidFill>
                  <a:schemeClr val="accent4">
                    <a:lumMod val="50000"/>
                  </a:schemeClr>
                </a:solidFill>
              </a:rPr>
              <a:t>        &lt;to </a:t>
            </a:r>
            <a:r>
              <a:rPr lang="en-US" sz="1000" dirty="0" err="1">
                <a:solidFill>
                  <a:schemeClr val="accent4">
                    <a:lumMod val="50000"/>
                  </a:schemeClr>
                </a:solidFill>
              </a:rPr>
              <a:t>uri</a:t>
            </a:r>
            <a:r>
              <a:rPr lang="en-US" sz="1000" dirty="0">
                <a:solidFill>
                  <a:schemeClr val="accent4">
                    <a:lumMod val="50000"/>
                  </a:schemeClr>
                </a:solidFill>
              </a:rPr>
              <a:t>="</a:t>
            </a:r>
            <a:r>
              <a:rPr lang="en-US" sz="1000" dirty="0" err="1">
                <a:solidFill>
                  <a:schemeClr val="accent4">
                    <a:lumMod val="50000"/>
                  </a:schemeClr>
                </a:solidFill>
              </a:rPr>
              <a:t>direct:integration.restDestinationRoute</a:t>
            </a:r>
            <a:r>
              <a:rPr lang="en-US" sz="1000" dirty="0">
                <a:solidFill>
                  <a:schemeClr val="accent4">
                    <a:lumMod val="50000"/>
                  </a:schemeClr>
                </a:solidFill>
              </a:rPr>
              <a:t>" /&gt;</a:t>
            </a:r>
            <a:br>
              <a:rPr lang="en-US" sz="1000" dirty="0">
                <a:solidFill>
                  <a:schemeClr val="accent4">
                    <a:lumMod val="50000"/>
                  </a:schemeClr>
                </a:solidFill>
              </a:rPr>
            </a:br>
            <a:r>
              <a:rPr lang="en-US" sz="1000" i="1" dirty="0" smtClean="0">
                <a:solidFill>
                  <a:schemeClr val="accent4">
                    <a:lumMod val="50000"/>
                  </a:schemeClr>
                </a:solidFill>
              </a:rPr>
              <a:t>        </a:t>
            </a:r>
            <a:r>
              <a:rPr lang="en-US" sz="1000" dirty="0">
                <a:solidFill>
                  <a:schemeClr val="accent4">
                    <a:lumMod val="50000"/>
                  </a:schemeClr>
                </a:solidFill>
              </a:rPr>
              <a:t>&lt;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&lt;exception&gt;</a:t>
            </a:r>
            <a:r>
              <a:rPr lang="en-US" sz="1000" b="1" dirty="0" err="1">
                <a:solidFill>
                  <a:schemeClr val="accent1"/>
                </a:solidFill>
              </a:rPr>
              <a:t>java.lang.Exception</a:t>
            </a:r>
            <a:r>
              <a:rPr lang="en-US" sz="1000" dirty="0">
                <a:solidFill>
                  <a:schemeClr val="accent4">
                    <a:lumMod val="50000"/>
                  </a:schemeClr>
                </a:solidFill>
              </a:rPr>
              <a:t>&lt;/exception&gt;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a:t>
            </a:r>
            <a:r>
              <a:rPr lang="en-US" sz="1000" b="1" dirty="0" err="1">
                <a:solidFill>
                  <a:schemeClr val="accent1"/>
                </a:solidFill>
              </a:rPr>
              <a:t>CamelHttpResponseCode</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&lt;constant&gt;</a:t>
            </a:r>
            <a:r>
              <a:rPr lang="en-US" sz="1000" b="1" dirty="0">
                <a:solidFill>
                  <a:schemeClr val="accent1"/>
                </a:solidFill>
              </a:rPr>
              <a:t>500</a:t>
            </a:r>
            <a:r>
              <a:rPr lang="en-US" sz="1000" dirty="0">
                <a:solidFill>
                  <a:schemeClr val="accent4">
                    <a:lumMod val="50000"/>
                  </a:schemeClr>
                </a:solidFill>
              </a:rPr>
              <a:t>&lt;/constant&gt;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b="1" dirty="0">
                <a:solidFill>
                  <a:schemeClr val="accent1"/>
                </a:solidFill>
              </a:rPr>
              <a:t>                    {"errors" : [{"code" : 500, "</a:t>
            </a:r>
            <a:r>
              <a:rPr lang="en-US" sz="1000" b="1" dirty="0" err="1">
                <a:solidFill>
                  <a:schemeClr val="accent1"/>
                </a:solidFill>
              </a:rPr>
              <a:t>eventId</a:t>
            </a:r>
            <a:r>
              <a:rPr lang="en-US" sz="1000" b="1" dirty="0">
                <a:solidFill>
                  <a:schemeClr val="accent1"/>
                </a:solidFill>
              </a:rPr>
              <a:t>" : "${</a:t>
            </a:r>
            <a:r>
              <a:rPr lang="en-US" sz="1000" b="1" dirty="0" err="1">
                <a:solidFill>
                  <a:schemeClr val="accent1"/>
                </a:solidFill>
              </a:rPr>
              <a:t>exchangeId</a:t>
            </a:r>
            <a:r>
              <a:rPr lang="en-US" sz="1000" b="1" dirty="0">
                <a:solidFill>
                  <a:schemeClr val="accent1"/>
                </a:solidFill>
              </a:rPr>
              <a:t>}", "message" : "Unexpected server error occurred"}]}</a:t>
            </a:r>
            <a:br>
              <a:rPr lang="en-US" sz="1000" b="1" dirty="0">
                <a:solidFill>
                  <a:schemeClr val="accent1"/>
                </a:solidFill>
              </a:rPr>
            </a:br>
            <a:r>
              <a:rPr lang="en-US" sz="1000" dirty="0">
                <a:solidFill>
                  <a:schemeClr val="accent4">
                    <a:lumMod val="50000"/>
                  </a:schemeClr>
                </a:solidFill>
              </a:rPr>
              <a:t>                &lt;/simple&gt;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setBody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doCatch</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 </a:t>
            </a:r>
            <a:r>
              <a:rPr lang="en-US" sz="1000" dirty="0" err="1">
                <a:solidFill>
                  <a:schemeClr val="accent4">
                    <a:lumMod val="50000"/>
                  </a:schemeClr>
                </a:solidFill>
              </a:rPr>
              <a:t>headerName</a:t>
            </a:r>
            <a:r>
              <a:rPr lang="en-US" sz="1000" dirty="0">
                <a:solidFill>
                  <a:schemeClr val="accent4">
                    <a:lumMod val="50000"/>
                  </a:schemeClr>
                </a:solidFill>
              </a:rPr>
              <a:t>="Content-Type"&gt;</a:t>
            </a:r>
            <a:br>
              <a:rPr lang="en-US" sz="1000" dirty="0">
                <a:solidFill>
                  <a:schemeClr val="accent4">
                    <a:lumMod val="50000"/>
                  </a:schemeClr>
                </a:solidFill>
              </a:rPr>
            </a:br>
            <a:r>
              <a:rPr lang="en-US" sz="1000" dirty="0">
                <a:solidFill>
                  <a:schemeClr val="accent4">
                    <a:lumMod val="50000"/>
                  </a:schemeClr>
                </a:solidFill>
              </a:rPr>
              <a:t>                &lt;simple&gt;</a:t>
            </a:r>
            <a:r>
              <a:rPr lang="en-US" sz="1000" b="1" dirty="0">
                <a:solidFill>
                  <a:schemeClr val="accent1"/>
                </a:solidFill>
              </a:rPr>
              <a:t>application/</a:t>
            </a:r>
            <a:r>
              <a:rPr lang="en-US" sz="1000" b="1" dirty="0" err="1">
                <a:solidFill>
                  <a:schemeClr val="accent1"/>
                </a:solidFill>
              </a:rPr>
              <a:t>json</a:t>
            </a:r>
            <a:r>
              <a:rPr lang="en-US" sz="1000" b="1" dirty="0">
                <a:solidFill>
                  <a:schemeClr val="accent1"/>
                </a:solidFill>
              </a:rPr>
              <a:t>; charset=UTF-8</a:t>
            </a:r>
            <a:r>
              <a:rPr lang="en-US" sz="1000" dirty="0">
                <a:solidFill>
                  <a:schemeClr val="accent4">
                    <a:lumMod val="50000"/>
                  </a:schemeClr>
                </a:solidFill>
              </a:rPr>
              <a:t>&lt;/simple&gt;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setHeader</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doFinally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    &lt;/</a:t>
            </a:r>
            <a:r>
              <a:rPr lang="en-US" sz="1000" dirty="0" err="1">
                <a:solidFill>
                  <a:schemeClr val="accent4">
                    <a:lumMod val="50000"/>
                  </a:schemeClr>
                </a:solidFill>
              </a:rPr>
              <a:t>doTry</a:t>
            </a:r>
            <a:r>
              <a:rPr lang="en-US" sz="1000" dirty="0">
                <a:solidFill>
                  <a:schemeClr val="accent4">
                    <a:lumMod val="50000"/>
                  </a:schemeClr>
                </a:solidFill>
              </a:rPr>
              <a:t>&gt;</a:t>
            </a:r>
            <a:br>
              <a:rPr lang="en-US" sz="1000" dirty="0">
                <a:solidFill>
                  <a:schemeClr val="accent4">
                    <a:lumMod val="50000"/>
                  </a:schemeClr>
                </a:solidFill>
              </a:rPr>
            </a:br>
            <a:r>
              <a:rPr lang="en-US" sz="1000" dirty="0">
                <a:solidFill>
                  <a:schemeClr val="accent4">
                    <a:lumMod val="50000"/>
                  </a:schemeClr>
                </a:solidFill>
              </a:rPr>
              <a:t>&lt;/route&gt;</a:t>
            </a:r>
          </a:p>
        </p:txBody>
      </p:sp>
      <p:cxnSp>
        <p:nvCxnSpPr>
          <p:cNvPr id="29" name="Straight Arrow Connector 28"/>
          <p:cNvCxnSpPr/>
          <p:nvPr/>
        </p:nvCxnSpPr>
        <p:spPr>
          <a:xfrm flipH="1">
            <a:off x="3209445" y="4894719"/>
            <a:ext cx="354443" cy="244116"/>
          </a:xfrm>
          <a:prstGeom prst="straightConnector1">
            <a:avLst/>
          </a:prstGeom>
          <a:ln>
            <a:solidFill>
              <a:srgbClr val="474747"/>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 Placeholder 1"/>
          <p:cNvSpPr>
            <a:spLocks noGrp="1"/>
          </p:cNvSpPr>
          <p:nvPr>
            <p:ph type="body" sz="quarter" idx="13"/>
          </p:nvPr>
        </p:nvSpPr>
        <p:spPr/>
        <p:txBody>
          <a:bodyPr/>
          <a:lstStyle/>
          <a:p>
            <a:r>
              <a:rPr lang="en-US" dirty="0" smtClean="0"/>
              <a:t>REST Entry Point</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34</a:t>
            </a:fld>
            <a:endParaRPr lang="en-US" dirty="0"/>
          </a:p>
        </p:txBody>
      </p:sp>
      <p:sp>
        <p:nvSpPr>
          <p:cNvPr id="5" name="Text Placeholder 4"/>
          <p:cNvSpPr>
            <a:spLocks noGrp="1"/>
          </p:cNvSpPr>
          <p:nvPr>
            <p:ph type="body" sz="quarter" idx="15"/>
          </p:nvPr>
        </p:nvSpPr>
        <p:spPr/>
        <p:txBody>
          <a:bodyPr/>
          <a:lstStyle/>
          <a:p>
            <a:r>
              <a:rPr lang="en-US" dirty="0"/>
              <a:t>Default REST entry </a:t>
            </a:r>
            <a:r>
              <a:rPr lang="en-US" dirty="0" smtClean="0"/>
              <a:t>point</a:t>
            </a:r>
            <a:endParaRPr lang="en-US" dirty="0"/>
          </a:p>
        </p:txBody>
      </p:sp>
      <p:sp>
        <p:nvSpPr>
          <p:cNvPr id="28" name="Rectangle 27"/>
          <p:cNvSpPr/>
          <p:nvPr/>
        </p:nvSpPr>
        <p:spPr bwMode="auto">
          <a:xfrm>
            <a:off x="3486283" y="4544738"/>
            <a:ext cx="4222006" cy="699962"/>
          </a:xfrm>
          <a:prstGeom prst="rect">
            <a:avLst/>
          </a:prstGeom>
          <a:solidFill>
            <a:schemeClr val="accent1"/>
          </a:solidFill>
          <a:ln w="3175"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Light"/>
              </a:rPr>
              <a:t>Content-Type</a:t>
            </a:r>
          </a:p>
          <a:p>
            <a:pPr algn="ctr"/>
            <a:endParaRPr lang="en-US" sz="900" b="1" dirty="0" smtClean="0">
              <a:solidFill>
                <a:schemeClr val="bg1"/>
              </a:solidFill>
              <a:latin typeface="Roboto Light"/>
            </a:endParaRPr>
          </a:p>
          <a:p>
            <a:pPr algn="ctr"/>
            <a:r>
              <a:rPr lang="en-US" sz="900" b="1" dirty="0" smtClean="0">
                <a:solidFill>
                  <a:schemeClr val="bg1"/>
                </a:solidFill>
                <a:latin typeface="Roboto Light"/>
              </a:rPr>
              <a:t>REST content types are always JSON</a:t>
            </a:r>
          </a:p>
        </p:txBody>
      </p:sp>
      <p:sp>
        <p:nvSpPr>
          <p:cNvPr id="40" name="TextBox 39"/>
          <p:cNvSpPr txBox="1"/>
          <p:nvPr/>
        </p:nvSpPr>
        <p:spPr>
          <a:xfrm>
            <a:off x="8261405" y="6639339"/>
            <a:ext cx="184731" cy="369332"/>
          </a:xfrm>
          <a:prstGeom prst="rect">
            <a:avLst/>
          </a:prstGeom>
          <a:noFill/>
        </p:spPr>
        <p:txBody>
          <a:bodyPr wrap="none" rtlCol="0">
            <a:spAutoFit/>
          </a:bodyPr>
          <a:lstStyle/>
          <a:p>
            <a:endParaRPr lang="en-US" dirty="0" smtClean="0">
              <a:latin typeface="Roboto Light"/>
              <a:cs typeface="Roboto Light"/>
            </a:endParaRPr>
          </a:p>
        </p:txBody>
      </p:sp>
    </p:spTree>
    <p:extLst>
      <p:ext uri="{BB962C8B-B14F-4D97-AF65-F5344CB8AC3E}">
        <p14:creationId xmlns:p14="http://schemas.microsoft.com/office/powerpoint/2010/main" xmlns="" val="8542384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5"/>
          </p:nvPr>
        </p:nvPicPr>
        <p:blipFill>
          <a:blip r:embed="rId3"/>
          <a:srcRect t="-5958" b="-5958"/>
          <a:stretch>
            <a:fillRect/>
          </a:stretch>
        </p:blipFill>
        <p:spPr>
          <a:xfrm>
            <a:off x="251520" y="764704"/>
            <a:ext cx="5798988" cy="6241252"/>
          </a:xfrm>
        </p:spPr>
      </p:pic>
      <p:sp>
        <p:nvSpPr>
          <p:cNvPr id="2" name="Text Placeholder 1"/>
          <p:cNvSpPr>
            <a:spLocks noGrp="1"/>
          </p:cNvSpPr>
          <p:nvPr>
            <p:ph type="body" sz="quarter" idx="13"/>
          </p:nvPr>
        </p:nvSpPr>
        <p:spPr/>
        <p:txBody>
          <a:bodyPr/>
          <a:lstStyle/>
          <a:p>
            <a:r>
              <a:rPr lang="en-US" dirty="0"/>
              <a:t>Apache Camel In CXP</a:t>
            </a:r>
          </a:p>
          <a:p>
            <a:endParaRPr lang="en-US" dirty="0"/>
          </a:p>
        </p:txBody>
      </p:sp>
      <p:sp>
        <p:nvSpPr>
          <p:cNvPr id="6" name="Text Placeholder 5"/>
          <p:cNvSpPr>
            <a:spLocks noGrp="1"/>
          </p:cNvSpPr>
          <p:nvPr>
            <p:ph type="body" sz="quarter" idx="14"/>
          </p:nvPr>
        </p:nvSpPr>
        <p:spPr/>
        <p:txBody>
          <a:bodyPr/>
          <a:lstStyle/>
          <a:p>
            <a:r>
              <a:rPr lang="en-US" dirty="0" smtClean="0"/>
              <a:t>User Context Populating Processor</a:t>
            </a:r>
          </a:p>
          <a:p>
            <a:pPr marL="342900" indent="-342900">
              <a:buFont typeface="Arial"/>
              <a:buChar char="•"/>
            </a:pPr>
            <a:r>
              <a:rPr lang="en-US" dirty="0" smtClean="0"/>
              <a:t>Populates information about logged in user</a:t>
            </a:r>
            <a:endParaRPr lang="en-US"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35</a:t>
            </a:fld>
            <a:endParaRPr lang="en-US" dirty="0"/>
          </a:p>
        </p:txBody>
      </p:sp>
    </p:spTree>
    <p:extLst>
      <p:ext uri="{BB962C8B-B14F-4D97-AF65-F5344CB8AC3E}">
        <p14:creationId xmlns:p14="http://schemas.microsoft.com/office/powerpoint/2010/main" xmlns="" val="18454912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 In CXP</a:t>
            </a:r>
          </a:p>
          <a:p>
            <a:endParaRPr lang="en-US" dirty="0"/>
          </a:p>
        </p:txBody>
      </p:sp>
      <p:sp>
        <p:nvSpPr>
          <p:cNvPr id="4" name="Content Placeholder 3"/>
          <p:cNvSpPr>
            <a:spLocks noGrp="1"/>
          </p:cNvSpPr>
          <p:nvPr>
            <p:ph sz="quarter" idx="14"/>
          </p:nvPr>
        </p:nvSpPr>
        <p:spPr/>
        <p:txBody>
          <a:bodyPr/>
          <a:lstStyle/>
          <a:p>
            <a:r>
              <a:rPr lang="en-US" sz="2000" dirty="0" smtClean="0"/>
              <a:t>CXP REST services are JSON only. </a:t>
            </a:r>
          </a:p>
          <a:p>
            <a:r>
              <a:rPr lang="en-US" sz="2000" dirty="0" smtClean="0"/>
              <a:t>All exceptions are caught and are not forwarded to FE for security reasons</a:t>
            </a:r>
          </a:p>
          <a:p>
            <a:pPr marL="182563" lvl="2" indent="-182563"/>
            <a:r>
              <a:rPr lang="en-US" dirty="0" smtClean="0"/>
              <a:t>Route Contexts will only be loaded when prefixed with </a:t>
            </a:r>
            <a:r>
              <a:rPr lang="en-US" i="1" dirty="0" err="1"/>
              <a:t>com.backbase.portal.integration.service</a:t>
            </a:r>
            <a:endParaRPr lang="en-US" b="1" i="1" dirty="0"/>
          </a:p>
          <a:p>
            <a:endParaRPr lang="en-US" sz="2000" dirty="0" smtClean="0"/>
          </a:p>
          <a:p>
            <a:endParaRPr lang="en-US" sz="2000" dirty="0" smtClean="0"/>
          </a:p>
          <a:p>
            <a:endParaRPr lang="en-US" sz="2000" dirty="0" smtClean="0"/>
          </a:p>
          <a:p>
            <a:endParaRPr lang="en-US" sz="2000" dirty="0"/>
          </a:p>
        </p:txBody>
      </p:sp>
      <p:sp>
        <p:nvSpPr>
          <p:cNvPr id="5" name="Slide Number Placeholder 4"/>
          <p:cNvSpPr>
            <a:spLocks noGrp="1"/>
          </p:cNvSpPr>
          <p:nvPr>
            <p:ph type="sldNum" sz="quarter" idx="4"/>
          </p:nvPr>
        </p:nvSpPr>
        <p:spPr/>
        <p:txBody>
          <a:bodyPr/>
          <a:lstStyle/>
          <a:p>
            <a:fld id="{6FF59741-7650-A046-95B5-8D31235C520E}" type="slidenum">
              <a:rPr lang="en-US" smtClean="0"/>
              <a:pPr/>
              <a:t>36</a:t>
            </a:fld>
            <a:endParaRPr lang="en-US" dirty="0"/>
          </a:p>
        </p:txBody>
      </p:sp>
      <p:sp>
        <p:nvSpPr>
          <p:cNvPr id="6" name="Text Placeholder 5"/>
          <p:cNvSpPr>
            <a:spLocks noGrp="1"/>
          </p:cNvSpPr>
          <p:nvPr>
            <p:ph type="body" sz="quarter" idx="15"/>
          </p:nvPr>
        </p:nvSpPr>
        <p:spPr/>
        <p:txBody>
          <a:bodyPr/>
          <a:lstStyle/>
          <a:p>
            <a:r>
              <a:rPr lang="en-US" dirty="0" smtClean="0"/>
              <a:t>Considerations</a:t>
            </a:r>
            <a:endParaRPr lang="en-US" dirty="0"/>
          </a:p>
        </p:txBody>
      </p:sp>
    </p:spTree>
    <p:extLst>
      <p:ext uri="{BB962C8B-B14F-4D97-AF65-F5344CB8AC3E}">
        <p14:creationId xmlns:p14="http://schemas.microsoft.com/office/powerpoint/2010/main" xmlns="" val="18367799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Apache Camel In CXP</a:t>
            </a:r>
          </a:p>
        </p:txBody>
      </p:sp>
      <p:sp>
        <p:nvSpPr>
          <p:cNvPr id="3" name="Content Placeholder 2"/>
          <p:cNvSpPr>
            <a:spLocks noGrp="1"/>
          </p:cNvSpPr>
          <p:nvPr>
            <p:ph sz="quarter" idx="14"/>
          </p:nvPr>
        </p:nvSpPr>
        <p:spPr/>
        <p:txBody>
          <a:bodyPr/>
          <a:lstStyle/>
          <a:p>
            <a:r>
              <a:rPr lang="en-US" dirty="0" smtClean="0"/>
              <a:t>XML </a:t>
            </a:r>
          </a:p>
          <a:p>
            <a:r>
              <a:rPr lang="en-US" dirty="0" smtClean="0"/>
              <a:t>File Upload</a:t>
            </a:r>
          </a:p>
          <a:p>
            <a:r>
              <a:rPr lang="en-US" dirty="0" smtClean="0"/>
              <a:t>File Download</a:t>
            </a:r>
          </a:p>
          <a:p>
            <a:r>
              <a:rPr lang="en-US" dirty="0" smtClean="0"/>
              <a:t>Anything non JSON</a:t>
            </a:r>
          </a:p>
          <a:p>
            <a:endParaRPr lang="en-US" dirty="0"/>
          </a:p>
          <a:p>
            <a:r>
              <a:rPr lang="en-US" dirty="0" smtClean="0"/>
              <a:t>Servlet component puts the raw request on the exchange</a:t>
            </a:r>
          </a:p>
          <a:p>
            <a:pPr lvl="1"/>
            <a:r>
              <a:rPr lang="en-US" dirty="0" smtClean="0"/>
              <a:t>Must set </a:t>
            </a:r>
            <a:r>
              <a:rPr lang="en-US" dirty="0" err="1" smtClean="0"/>
              <a:t>servletName</a:t>
            </a:r>
            <a:r>
              <a:rPr lang="en-US" dirty="0" smtClean="0"/>
              <a:t> to Integration Servlet, otherwise Integration servlet cannot find the Servlet component</a:t>
            </a:r>
          </a:p>
          <a:p>
            <a:r>
              <a:rPr lang="en-US" sz="900" dirty="0">
                <a:latin typeface="Consolas"/>
                <a:cs typeface="Consolas"/>
              </a:rPr>
              <a:t>&lt;from uri="servlet:///sushi/</a:t>
            </a:r>
            <a:r>
              <a:rPr lang="en-US" sz="900" dirty="0" err="1">
                <a:latin typeface="Consolas"/>
                <a:cs typeface="Consolas"/>
              </a:rPr>
              <a:t>html?matchOnUriPrefix</a:t>
            </a:r>
            <a:r>
              <a:rPr lang="en-US" sz="900" dirty="0">
                <a:latin typeface="Consolas"/>
                <a:cs typeface="Consolas"/>
              </a:rPr>
              <a:t>=</a:t>
            </a:r>
            <a:r>
              <a:rPr lang="en-US" sz="900" dirty="0" err="1">
                <a:latin typeface="Consolas"/>
                <a:cs typeface="Consolas"/>
              </a:rPr>
              <a:t>true&amp;amp;httpBindingRef</a:t>
            </a:r>
            <a:r>
              <a:rPr lang="en-US" sz="900" dirty="0">
                <a:latin typeface="Consolas"/>
                <a:cs typeface="Consolas"/>
              </a:rPr>
              <a:t>=#</a:t>
            </a:r>
            <a:r>
              <a:rPr lang="en-US" sz="900" dirty="0" err="1" smtClean="0">
                <a:latin typeface="Consolas"/>
                <a:cs typeface="Consolas"/>
              </a:rPr>
              <a:t>sushiHttpBinding&amp;amp;servletName</a:t>
            </a:r>
            <a:r>
              <a:rPr lang="en-US" sz="900" dirty="0" smtClean="0">
                <a:latin typeface="Consolas"/>
                <a:cs typeface="Consolas"/>
              </a:rPr>
              <a:t>=Integration </a:t>
            </a:r>
            <a:r>
              <a:rPr lang="en-US" sz="900" dirty="0">
                <a:latin typeface="Consolas"/>
                <a:cs typeface="Consolas"/>
              </a:rPr>
              <a:t>Servlet"/&gt;</a:t>
            </a:r>
          </a:p>
          <a:p>
            <a:endParaRPr lang="en-US" sz="900" dirty="0">
              <a:cs typeface="Consolas"/>
            </a:endParaRPr>
          </a:p>
          <a:p>
            <a:pPr lvl="1"/>
            <a:r>
              <a:rPr lang="en-US" dirty="0"/>
              <a:t>s</a:t>
            </a:r>
            <a:r>
              <a:rPr lang="en-US" dirty="0" smtClean="0"/>
              <a:t>ushi/html is now mapped on $(</a:t>
            </a:r>
            <a:r>
              <a:rPr lang="en-US" dirty="0" err="1" smtClean="0"/>
              <a:t>contextRoot</a:t>
            </a:r>
            <a:r>
              <a:rPr lang="en-US" dirty="0" smtClean="0"/>
              <a:t>)/services/sushi/html*</a:t>
            </a:r>
          </a:p>
          <a:p>
            <a:pPr lvl="1"/>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37</a:t>
            </a:fld>
            <a:endParaRPr lang="en-US" dirty="0"/>
          </a:p>
        </p:txBody>
      </p:sp>
      <p:sp>
        <p:nvSpPr>
          <p:cNvPr id="5" name="Text Placeholder 4"/>
          <p:cNvSpPr>
            <a:spLocks noGrp="1"/>
          </p:cNvSpPr>
          <p:nvPr>
            <p:ph type="body" sz="quarter" idx="15"/>
          </p:nvPr>
        </p:nvSpPr>
        <p:spPr/>
        <p:txBody>
          <a:bodyPr/>
          <a:lstStyle/>
          <a:p>
            <a:r>
              <a:rPr lang="en-US" dirty="0" smtClean="0"/>
              <a:t>Non JSON Services</a:t>
            </a:r>
            <a:endParaRPr lang="en-US" dirty="0"/>
          </a:p>
        </p:txBody>
      </p:sp>
    </p:spTree>
    <p:extLst>
      <p:ext uri="{BB962C8B-B14F-4D97-AF65-F5344CB8AC3E}">
        <p14:creationId xmlns:p14="http://schemas.microsoft.com/office/powerpoint/2010/main" xmlns="" val="9378954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38</a:t>
            </a:fld>
            <a:endParaRPr lang="en-US" dirty="0"/>
          </a:p>
        </p:txBody>
      </p:sp>
      <p:sp>
        <p:nvSpPr>
          <p:cNvPr id="3" name="Text Placeholder 2"/>
          <p:cNvSpPr>
            <a:spLocks noGrp="1"/>
          </p:cNvSpPr>
          <p:nvPr>
            <p:ph type="body" sz="quarter" idx="11"/>
          </p:nvPr>
        </p:nvSpPr>
        <p:spPr/>
        <p:txBody>
          <a:bodyPr/>
          <a:lstStyle/>
          <a:p>
            <a:r>
              <a:rPr lang="en-US" dirty="0" smtClean="0"/>
              <a:t>Environment Preparation</a:t>
            </a:r>
            <a:endParaRPr lang="en-US" dirty="0"/>
          </a:p>
        </p:txBody>
      </p:sp>
      <p:sp>
        <p:nvSpPr>
          <p:cNvPr id="4" name="Text Placeholder 3"/>
          <p:cNvSpPr>
            <a:spLocks noGrp="1"/>
          </p:cNvSpPr>
          <p:nvPr>
            <p:ph type="body" sz="quarter" idx="12"/>
          </p:nvPr>
        </p:nvSpPr>
        <p:spPr/>
        <p:txBody>
          <a:bodyPr/>
          <a:lstStyle/>
          <a:p>
            <a:r>
              <a:rPr lang="en-US" dirty="0" smtClean="0"/>
              <a:t>Customizing your </a:t>
            </a:r>
            <a:r>
              <a:rPr lang="en-US" smtClean="0"/>
              <a:t>CXP project using an IDE</a:t>
            </a:r>
            <a:endParaRPr lang="en-US" dirty="0"/>
          </a:p>
        </p:txBody>
      </p:sp>
    </p:spTree>
    <p:extLst>
      <p:ext uri="{BB962C8B-B14F-4D97-AF65-F5344CB8AC3E}">
        <p14:creationId xmlns:p14="http://schemas.microsoft.com/office/powerpoint/2010/main" xmlns="" val="9997213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447733" y="6612328"/>
            <a:ext cx="1669467" cy="254512"/>
          </a:xfrm>
        </p:spPr>
        <p:txBody>
          <a:bodyPr/>
          <a:lstStyle/>
          <a:p>
            <a:fld id="{6FF59741-7650-A046-95B5-8D31235C520E}" type="slidenum">
              <a:rPr lang="en-US" smtClean="0"/>
              <a:pPr/>
              <a:t>39</a:t>
            </a:fld>
            <a:endParaRPr lang="en-US" dirty="0"/>
          </a:p>
        </p:txBody>
      </p:sp>
      <p:sp>
        <p:nvSpPr>
          <p:cNvPr id="3" name="Text Placeholder 2"/>
          <p:cNvSpPr>
            <a:spLocks noGrp="1"/>
          </p:cNvSpPr>
          <p:nvPr>
            <p:ph type="body" sz="quarter" idx="13"/>
          </p:nvPr>
        </p:nvSpPr>
        <p:spPr/>
        <p:txBody>
          <a:bodyPr/>
          <a:lstStyle/>
          <a:p>
            <a:r>
              <a:rPr lang="en-US" dirty="0" smtClean="0"/>
              <a:t>Preparation (1 of 3)</a:t>
            </a:r>
            <a:endParaRPr lang="en-US" dirty="0"/>
          </a:p>
        </p:txBody>
      </p:sp>
      <p:sp>
        <p:nvSpPr>
          <p:cNvPr id="4" name="Text Placeholder 3"/>
          <p:cNvSpPr>
            <a:spLocks noGrp="1"/>
          </p:cNvSpPr>
          <p:nvPr>
            <p:ph type="body" sz="quarter" idx="14"/>
          </p:nvPr>
        </p:nvSpPr>
        <p:spPr>
          <a:xfrm>
            <a:off x="271840" y="1772816"/>
            <a:ext cx="3652088" cy="4735934"/>
          </a:xfrm>
        </p:spPr>
        <p:txBody>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smtClean="0"/>
              <a:t>Objectives</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Have a typical development environment for CXP applications</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dirty="0"/>
          </a:p>
          <a:p>
            <a:pPr marR="0" lvl="0" defTabSz="914400" eaLnBrk="1" fontAlgn="auto" latinLnBrk="0" hangingPunct="1">
              <a:lnSpc>
                <a:spcPct val="100000"/>
              </a:lnSpc>
              <a:spcBef>
                <a:spcPts val="0"/>
              </a:spcBef>
              <a:spcAft>
                <a:spcPts val="0"/>
              </a:spcAft>
              <a:buClrTx/>
              <a:buSzTx/>
              <a:tabLst/>
              <a:defRPr/>
            </a:pPr>
            <a:r>
              <a:rPr lang="en-US" dirty="0" smtClean="0"/>
              <a:t>Prerequisites</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JDK 7+</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Maven 3+</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Existing CXP project</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dirty="0"/>
          </a:p>
          <a:p>
            <a:pPr marR="0" lvl="0" defTabSz="914400" eaLnBrk="1" fontAlgn="auto" latinLnBrk="0" hangingPunct="1">
              <a:lnSpc>
                <a:spcPct val="100000"/>
              </a:lnSpc>
              <a:spcBef>
                <a:spcPts val="0"/>
              </a:spcBef>
              <a:spcAft>
                <a:spcPts val="0"/>
              </a:spcAft>
              <a:buClrTx/>
              <a:buSzTx/>
              <a:tabLst/>
              <a:defRPr/>
            </a:pPr>
            <a:r>
              <a:rPr lang="en-US" dirty="0" smtClean="0"/>
              <a:t>Outcomes</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A ready-to-run environment</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Shortcuts to start/stop servers</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Configured logging levels</a:t>
            </a:r>
            <a:endParaRPr lang="en-US" dirty="0"/>
          </a:p>
        </p:txBody>
      </p:sp>
      <p:sp>
        <p:nvSpPr>
          <p:cNvPr id="5" name="Text Placeholder 4"/>
          <p:cNvSpPr>
            <a:spLocks noGrp="1"/>
          </p:cNvSpPr>
          <p:nvPr>
            <p:ph type="body" sz="quarter" idx="15"/>
          </p:nvPr>
        </p:nvSpPr>
        <p:spPr>
          <a:xfrm>
            <a:off x="271839" y="1124799"/>
            <a:ext cx="8401543" cy="504001"/>
          </a:xfrm>
        </p:spPr>
        <p:txBody>
          <a:bodyPr/>
          <a:lstStyle/>
          <a:p>
            <a:r>
              <a:rPr lang="en-US" b="1" dirty="0" smtClean="0">
                <a:solidFill>
                  <a:srgbClr val="FF0000"/>
                </a:solidFill>
              </a:rPr>
              <a:t>How to guide: Development Environment using IntelliJ</a:t>
            </a:r>
            <a:endParaRPr lang="en-US" b="1" dirty="0">
              <a:solidFill>
                <a:srgbClr val="FF0000"/>
              </a:solidFill>
            </a:endParaRPr>
          </a:p>
        </p:txBody>
      </p:sp>
      <p:pic>
        <p:nvPicPr>
          <p:cNvPr id="8" name="Picture 7"/>
          <p:cNvPicPr>
            <a:picLocks noChangeAspect="1"/>
          </p:cNvPicPr>
          <p:nvPr/>
        </p:nvPicPr>
        <p:blipFill>
          <a:blip r:embed="rId3"/>
          <a:stretch>
            <a:fillRect/>
          </a:stretch>
        </p:blipFill>
        <p:spPr>
          <a:xfrm>
            <a:off x="4355976" y="2996952"/>
            <a:ext cx="4317407" cy="2442230"/>
          </a:xfrm>
          <a:prstGeom prst="rect">
            <a:avLst/>
          </a:prstGeom>
        </p:spPr>
      </p:pic>
    </p:spTree>
    <p:extLst>
      <p:ext uri="{BB962C8B-B14F-4D97-AF65-F5344CB8AC3E}">
        <p14:creationId xmlns:p14="http://schemas.microsoft.com/office/powerpoint/2010/main" xmlns="" val="7675737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4</a:t>
            </a:fld>
            <a:endParaRPr lang="en-US" dirty="0"/>
          </a:p>
        </p:txBody>
      </p:sp>
      <p:sp>
        <p:nvSpPr>
          <p:cNvPr id="2" name="Text Placeholder 1"/>
          <p:cNvSpPr>
            <a:spLocks noGrp="1"/>
          </p:cNvSpPr>
          <p:nvPr>
            <p:ph type="body" sz="quarter" idx="11"/>
          </p:nvPr>
        </p:nvSpPr>
        <p:spPr/>
        <p:txBody>
          <a:bodyPr/>
          <a:lstStyle/>
          <a:p>
            <a:r>
              <a:rPr lang="en-US" dirty="0" smtClean="0"/>
              <a:t>Enterprise Integration</a:t>
            </a:r>
            <a:endParaRPr lang="en-US" dirty="0"/>
          </a:p>
        </p:txBody>
      </p:sp>
      <p:sp>
        <p:nvSpPr>
          <p:cNvPr id="4" name="Text Placeholder 3"/>
          <p:cNvSpPr>
            <a:spLocks noGrp="1"/>
          </p:cNvSpPr>
          <p:nvPr>
            <p:ph type="body" sz="quarter" idx="12"/>
          </p:nvPr>
        </p:nvSpPr>
        <p:spPr/>
        <p:txBody>
          <a:bodyPr/>
          <a:lstStyle/>
          <a:p>
            <a:r>
              <a:rPr lang="en-US" dirty="0" smtClean="0"/>
              <a:t>What is it and why do we need it</a:t>
            </a:r>
            <a:endParaRPr lang="en-US" dirty="0"/>
          </a:p>
        </p:txBody>
      </p:sp>
    </p:spTree>
    <p:extLst>
      <p:ext uri="{BB962C8B-B14F-4D97-AF65-F5344CB8AC3E}">
        <p14:creationId xmlns:p14="http://schemas.microsoft.com/office/powerpoint/2010/main" xmlns="" val="19305035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iStock_000014752176Medium.jpg"/>
          <p:cNvPicPr>
            <a:picLocks noGrp="1" noChangeAspect="1"/>
          </p:cNvPicPr>
          <p:nvPr>
            <p:ph type="pic" sz="quarter" idx="11"/>
          </p:nvPr>
        </p:nvPicPr>
        <p:blipFill>
          <a:blip r:embed="rId2">
            <a:extLst>
              <a:ext uri="{28A0092B-C50C-407E-A947-70E740481C1C}">
                <a14:useLocalDpi xmlns:a14="http://schemas.microsoft.com/office/drawing/2010/main" xmlns="" val="0"/>
              </a:ext>
            </a:extLst>
          </a:blip>
          <a:srcRect l="5721" r="5721"/>
          <a:stretch>
            <a:fillRect/>
          </a:stretch>
        </p:blipFill>
        <p:spPr/>
      </p:pic>
      <p:sp>
        <p:nvSpPr>
          <p:cNvPr id="10" name="Slide Number Placeholder 2"/>
          <p:cNvSpPr>
            <a:spLocks noGrp="1"/>
          </p:cNvSpPr>
          <p:nvPr>
            <p:ph type="sldNum" sz="quarter" idx="4"/>
          </p:nvPr>
        </p:nvSpPr>
        <p:spPr/>
        <p:txBody>
          <a:bodyPr/>
          <a:lstStyle/>
          <a:p>
            <a:fld id="{6FF59741-7650-A046-95B5-8D31235C520E}" type="slidenum">
              <a:rPr lang="en-US" smtClean="0"/>
              <a:pPr/>
              <a:t>40</a:t>
            </a:fld>
            <a:endParaRPr lang="en-US" dirty="0"/>
          </a:p>
        </p:txBody>
      </p:sp>
      <p:sp>
        <p:nvSpPr>
          <p:cNvPr id="18" name="Rectangle 17"/>
          <p:cNvSpPr/>
          <p:nvPr/>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9" name="TextBox 18"/>
          <p:cNvSpPr txBox="1"/>
          <p:nvPr/>
        </p:nvSpPr>
        <p:spPr>
          <a:xfrm>
            <a:off x="223383" y="3703787"/>
            <a:ext cx="8687244" cy="646331"/>
          </a:xfrm>
          <a:prstGeom prst="rect">
            <a:avLst/>
          </a:prstGeom>
          <a:noFill/>
        </p:spPr>
        <p:txBody>
          <a:bodyPr wrap="square" rtlCol="0">
            <a:spAutoFit/>
          </a:bodyPr>
          <a:lstStyle/>
          <a:p>
            <a:pPr algn="ctr"/>
            <a:r>
              <a:rPr lang="en-US" sz="3600" dirty="0" smtClean="0">
                <a:solidFill>
                  <a:srgbClr val="E5DEDC"/>
                </a:solidFill>
                <a:latin typeface="Roboto Light"/>
                <a:cs typeface="Roboto Light"/>
              </a:rPr>
              <a:t>Preparation</a:t>
            </a:r>
          </a:p>
        </p:txBody>
      </p:sp>
      <p:pic>
        <p:nvPicPr>
          <p:cNvPr id="7" name="Picture 6" descr="Untitled-1.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24788" y="287861"/>
            <a:ext cx="1870948" cy="153826"/>
          </a:xfrm>
          <a:prstGeom prst="rect">
            <a:avLst/>
          </a:prstGeom>
        </p:spPr>
      </p:pic>
    </p:spTree>
    <p:extLst>
      <p:ext uri="{BB962C8B-B14F-4D97-AF65-F5344CB8AC3E}">
        <p14:creationId xmlns:p14="http://schemas.microsoft.com/office/powerpoint/2010/main" xmlns="" val="6905063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Use Case Information</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41</a:t>
            </a:fld>
            <a:endParaRPr lang="en-US" dirty="0"/>
          </a:p>
        </p:txBody>
      </p:sp>
      <p:sp>
        <p:nvSpPr>
          <p:cNvPr id="5" name="Text Placeholder 4"/>
          <p:cNvSpPr>
            <a:spLocks noGrp="1"/>
          </p:cNvSpPr>
          <p:nvPr>
            <p:ph type="body" sz="quarter" idx="15"/>
          </p:nvPr>
        </p:nvSpPr>
        <p:spPr/>
        <p:txBody>
          <a:bodyPr/>
          <a:lstStyle/>
          <a:p>
            <a:r>
              <a:rPr lang="en-US" dirty="0" smtClean="0"/>
              <a:t>Training Use Case</a:t>
            </a:r>
            <a:endParaRPr lang="en-US" dirty="0"/>
          </a:p>
        </p:txBody>
      </p:sp>
      <p:grpSp>
        <p:nvGrpSpPr>
          <p:cNvPr id="27" name="Group 26"/>
          <p:cNvGrpSpPr/>
          <p:nvPr/>
        </p:nvGrpSpPr>
        <p:grpSpPr>
          <a:xfrm>
            <a:off x="2158825" y="1837117"/>
            <a:ext cx="4908538" cy="4472203"/>
            <a:chOff x="2158825" y="1837117"/>
            <a:chExt cx="4908538" cy="4472203"/>
          </a:xfrm>
        </p:grpSpPr>
        <p:sp>
          <p:nvSpPr>
            <p:cNvPr id="6" name="Rectangle 5"/>
            <p:cNvSpPr/>
            <p:nvPr/>
          </p:nvSpPr>
          <p:spPr bwMode="auto">
            <a:xfrm>
              <a:off x="3232118" y="4347872"/>
              <a:ext cx="2880320" cy="1961448"/>
            </a:xfrm>
            <a:prstGeom prst="rect">
              <a:avLst/>
            </a:prstGeom>
            <a:solidFill>
              <a:schemeClr val="tx2">
                <a:lumMod val="25000"/>
                <a:lumOff val="7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Server</a:t>
              </a:r>
              <a:endParaRPr lang="en-US" sz="1200" b="1" dirty="0">
                <a:latin typeface="Roboto Light"/>
              </a:endParaRPr>
            </a:p>
          </p:txBody>
        </p:sp>
        <p:sp>
          <p:nvSpPr>
            <p:cNvPr id="7" name="Rectangle 6"/>
            <p:cNvSpPr/>
            <p:nvPr/>
          </p:nvSpPr>
          <p:spPr bwMode="auto">
            <a:xfrm>
              <a:off x="3452582" y="4737478"/>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LDAP</a:t>
              </a:r>
            </a:p>
            <a:p>
              <a:pPr algn="ctr"/>
              <a:r>
                <a:rPr lang="en-US" sz="1200" dirty="0" smtClean="0">
                  <a:solidFill>
                    <a:schemeClr val="bg1"/>
                  </a:solidFill>
                  <a:latin typeface="Roboto Light"/>
                </a:rPr>
                <a:t>Server</a:t>
              </a:r>
              <a:endParaRPr lang="en-US" sz="1200" dirty="0">
                <a:solidFill>
                  <a:schemeClr val="bg1"/>
                </a:solidFill>
                <a:latin typeface="Roboto Light"/>
              </a:endParaRPr>
            </a:p>
          </p:txBody>
        </p:sp>
        <p:sp>
          <p:nvSpPr>
            <p:cNvPr id="8" name="Rectangle 7"/>
            <p:cNvSpPr/>
            <p:nvPr/>
          </p:nvSpPr>
          <p:spPr bwMode="auto">
            <a:xfrm>
              <a:off x="4788024" y="4737478"/>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REST</a:t>
              </a:r>
            </a:p>
            <a:p>
              <a:pPr algn="ctr"/>
              <a:r>
                <a:rPr lang="en-US" sz="1200" dirty="0" smtClean="0">
                  <a:solidFill>
                    <a:schemeClr val="bg1"/>
                  </a:solidFill>
                  <a:latin typeface="Roboto Light"/>
                </a:rPr>
                <a:t>endpoints</a:t>
              </a:r>
              <a:endParaRPr lang="en-US" sz="1200" dirty="0">
                <a:solidFill>
                  <a:schemeClr val="bg1"/>
                </a:solidFill>
                <a:latin typeface="Roboto Light"/>
              </a:endParaRPr>
            </a:p>
          </p:txBody>
        </p:sp>
        <p:sp>
          <p:nvSpPr>
            <p:cNvPr id="9" name="Rectangle 8"/>
            <p:cNvSpPr/>
            <p:nvPr/>
          </p:nvSpPr>
          <p:spPr bwMode="auto">
            <a:xfrm>
              <a:off x="3453023" y="5493842"/>
              <a:ext cx="1160512" cy="599454"/>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MOM</a:t>
              </a:r>
            </a:p>
            <a:p>
              <a:pPr algn="ctr"/>
              <a:r>
                <a:rPr lang="en-US" sz="800" dirty="0" smtClean="0">
                  <a:solidFill>
                    <a:schemeClr val="bg1"/>
                  </a:solidFill>
                  <a:latin typeface="Roboto Light"/>
                </a:rPr>
                <a:t>(Queues/Topics)</a:t>
              </a:r>
              <a:endParaRPr lang="en-US" sz="800" dirty="0">
                <a:solidFill>
                  <a:schemeClr val="bg1"/>
                </a:solidFill>
                <a:latin typeface="Roboto Light"/>
              </a:endParaRPr>
            </a:p>
          </p:txBody>
        </p:sp>
        <p:sp>
          <p:nvSpPr>
            <p:cNvPr id="10" name="Rectangle 9"/>
            <p:cNvSpPr/>
            <p:nvPr/>
          </p:nvSpPr>
          <p:spPr bwMode="auto">
            <a:xfrm>
              <a:off x="4804605" y="5493841"/>
              <a:ext cx="1160512" cy="599454"/>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SOAP </a:t>
              </a:r>
            </a:p>
            <a:p>
              <a:pPr algn="ctr"/>
              <a:r>
                <a:rPr lang="en-US" sz="1200" dirty="0" smtClean="0">
                  <a:solidFill>
                    <a:schemeClr val="bg1"/>
                  </a:solidFill>
                  <a:latin typeface="Roboto Light"/>
                </a:rPr>
                <a:t>services</a:t>
              </a:r>
              <a:endParaRPr lang="en-US" sz="1200" dirty="0">
                <a:solidFill>
                  <a:schemeClr val="bg1"/>
                </a:solidFill>
                <a:latin typeface="Roboto Light"/>
              </a:endParaRPr>
            </a:p>
          </p:txBody>
        </p:sp>
        <p:sp>
          <p:nvSpPr>
            <p:cNvPr id="15" name="Rectangle 14"/>
            <p:cNvSpPr/>
            <p:nvPr/>
          </p:nvSpPr>
          <p:spPr bwMode="auto">
            <a:xfrm>
              <a:off x="2158825" y="1837117"/>
              <a:ext cx="4908538" cy="1096185"/>
            </a:xfrm>
            <a:prstGeom prst="rect">
              <a:avLst/>
            </a:prstGeom>
            <a:solidFill>
              <a:srgbClr val="CFC8C3"/>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Widgets</a:t>
              </a:r>
              <a:endParaRPr lang="en-US" sz="1200" b="1" dirty="0">
                <a:latin typeface="Roboto Light"/>
              </a:endParaRPr>
            </a:p>
          </p:txBody>
        </p:sp>
        <p:sp>
          <p:nvSpPr>
            <p:cNvPr id="16" name="Rectangle 15"/>
            <p:cNvSpPr/>
            <p:nvPr/>
          </p:nvSpPr>
          <p:spPr bwMode="auto">
            <a:xfrm>
              <a:off x="2432349" y="2132928"/>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Register</a:t>
              </a:r>
            </a:p>
            <a:p>
              <a:pPr algn="ctr"/>
              <a:r>
                <a:rPr lang="en-US" sz="1200" b="1" dirty="0" smtClean="0">
                  <a:solidFill>
                    <a:schemeClr val="bg1"/>
                  </a:solidFill>
                  <a:latin typeface="Roboto Thin"/>
                  <a:cs typeface="Roboto Thin"/>
                </a:rPr>
                <a:t>Player</a:t>
              </a:r>
            </a:p>
          </p:txBody>
        </p:sp>
        <p:sp>
          <p:nvSpPr>
            <p:cNvPr id="17" name="Rectangle 16"/>
            <p:cNvSpPr/>
            <p:nvPr/>
          </p:nvSpPr>
          <p:spPr bwMode="auto">
            <a:xfrm>
              <a:off x="3354000" y="2128773"/>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List </a:t>
              </a:r>
            </a:p>
            <a:p>
              <a:pPr algn="ctr"/>
              <a:r>
                <a:rPr lang="en-US" sz="1200" b="1" dirty="0" smtClean="0">
                  <a:solidFill>
                    <a:schemeClr val="bg1"/>
                  </a:solidFill>
                  <a:latin typeface="Roboto Thin"/>
                  <a:cs typeface="Roboto Thin"/>
                </a:rPr>
                <a:t>Players</a:t>
              </a:r>
              <a:endParaRPr lang="en-US" sz="1200" b="1" dirty="0">
                <a:solidFill>
                  <a:schemeClr val="bg1"/>
                </a:solidFill>
                <a:latin typeface="Roboto Thin"/>
                <a:cs typeface="Roboto Thin"/>
              </a:endParaRPr>
            </a:p>
          </p:txBody>
        </p:sp>
        <p:sp>
          <p:nvSpPr>
            <p:cNvPr id="18" name="Rectangle 17"/>
            <p:cNvSpPr/>
            <p:nvPr/>
          </p:nvSpPr>
          <p:spPr bwMode="auto">
            <a:xfrm>
              <a:off x="4275651" y="2128773"/>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Login</a:t>
              </a:r>
              <a:endParaRPr lang="en-US" sz="1200" b="1" dirty="0">
                <a:solidFill>
                  <a:schemeClr val="bg1"/>
                </a:solidFill>
                <a:latin typeface="Roboto Thin"/>
                <a:cs typeface="Roboto Thin"/>
              </a:endParaRPr>
            </a:p>
          </p:txBody>
        </p:sp>
        <p:sp>
          <p:nvSpPr>
            <p:cNvPr id="19" name="Rectangle 18"/>
            <p:cNvSpPr/>
            <p:nvPr/>
          </p:nvSpPr>
          <p:spPr bwMode="auto">
            <a:xfrm>
              <a:off x="5197302" y="2128773"/>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2048</a:t>
              </a:r>
            </a:p>
            <a:p>
              <a:pPr algn="ctr"/>
              <a:r>
                <a:rPr lang="en-US" sz="1200" b="1" dirty="0" smtClean="0">
                  <a:solidFill>
                    <a:schemeClr val="bg1"/>
                  </a:solidFill>
                  <a:latin typeface="Roboto Thin"/>
                  <a:cs typeface="Roboto Thin"/>
                </a:rPr>
                <a:t>Game</a:t>
              </a:r>
              <a:endParaRPr lang="en-US" sz="1200" b="1" dirty="0">
                <a:solidFill>
                  <a:schemeClr val="bg1"/>
                </a:solidFill>
                <a:latin typeface="Roboto Thin"/>
                <a:cs typeface="Roboto Thin"/>
              </a:endParaRPr>
            </a:p>
          </p:txBody>
        </p:sp>
        <p:sp>
          <p:nvSpPr>
            <p:cNvPr id="20" name="Rectangle 19"/>
            <p:cNvSpPr/>
            <p:nvPr/>
          </p:nvSpPr>
          <p:spPr bwMode="auto">
            <a:xfrm>
              <a:off x="6077163" y="2128773"/>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List</a:t>
              </a:r>
            </a:p>
            <a:p>
              <a:pPr algn="ctr"/>
              <a:r>
                <a:rPr lang="en-US" sz="1200" b="1" dirty="0" smtClean="0">
                  <a:solidFill>
                    <a:schemeClr val="bg1"/>
                  </a:solidFill>
                  <a:latin typeface="Roboto Thin"/>
                  <a:cs typeface="Roboto Thin"/>
                </a:rPr>
                <a:t>High</a:t>
              </a:r>
            </a:p>
            <a:p>
              <a:pPr algn="ctr"/>
              <a:r>
                <a:rPr lang="en-US" sz="1200" b="1" dirty="0" smtClean="0">
                  <a:solidFill>
                    <a:schemeClr val="bg1"/>
                  </a:solidFill>
                  <a:latin typeface="Roboto Thin"/>
                  <a:cs typeface="Roboto Thin"/>
                </a:rPr>
                <a:t>Scores</a:t>
              </a:r>
              <a:endParaRPr lang="en-US" sz="1200" b="1" dirty="0">
                <a:solidFill>
                  <a:schemeClr val="bg1"/>
                </a:solidFill>
                <a:latin typeface="Roboto Thin"/>
                <a:cs typeface="Roboto Thin"/>
              </a:endParaRPr>
            </a:p>
          </p:txBody>
        </p:sp>
        <p:sp>
          <p:nvSpPr>
            <p:cNvPr id="21" name="Rectangle 20"/>
            <p:cNvSpPr/>
            <p:nvPr/>
          </p:nvSpPr>
          <p:spPr bwMode="auto">
            <a:xfrm>
              <a:off x="2195736" y="3249306"/>
              <a:ext cx="4871627" cy="756255"/>
            </a:xfrm>
            <a:prstGeom prst="rect">
              <a:avLst/>
            </a:prstGeom>
            <a:solidFill>
              <a:srgbClr val="ECE9E7"/>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latin typeface="Roboto Light"/>
                </a:rPr>
                <a:t>Integration Services</a:t>
              </a:r>
              <a:endParaRPr lang="en-US" sz="1200" b="1" dirty="0">
                <a:latin typeface="Roboto Light"/>
              </a:endParaRPr>
            </a:p>
          </p:txBody>
        </p:sp>
        <p:sp>
          <p:nvSpPr>
            <p:cNvPr id="23" name="Rectangle 22"/>
            <p:cNvSpPr/>
            <p:nvPr/>
          </p:nvSpPr>
          <p:spPr bwMode="auto">
            <a:xfrm>
              <a:off x="5896839" y="2865603"/>
              <a:ext cx="181193" cy="524384"/>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RESTLET</a:t>
              </a:r>
              <a:endParaRPr lang="en-US" sz="800" b="1" dirty="0">
                <a:latin typeface="Roboto Thin"/>
                <a:cs typeface="Roboto Thin"/>
              </a:endParaRPr>
            </a:p>
          </p:txBody>
        </p:sp>
        <p:sp>
          <p:nvSpPr>
            <p:cNvPr id="25" name="Rectangle 24"/>
            <p:cNvSpPr/>
            <p:nvPr/>
          </p:nvSpPr>
          <p:spPr bwMode="auto">
            <a:xfrm>
              <a:off x="5902975" y="3914525"/>
              <a:ext cx="181193" cy="524384"/>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ROUTE</a:t>
              </a:r>
              <a:endParaRPr lang="en-US" sz="800" b="1" dirty="0">
                <a:latin typeface="Roboto Thin"/>
                <a:cs typeface="Roboto Thin"/>
              </a:endParaRPr>
            </a:p>
          </p:txBody>
        </p:sp>
      </p:grpSp>
    </p:spTree>
    <p:extLst>
      <p:ext uri="{BB962C8B-B14F-4D97-AF65-F5344CB8AC3E}">
        <p14:creationId xmlns:p14="http://schemas.microsoft.com/office/powerpoint/2010/main" xmlns="" val="12755111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42</a:t>
            </a:fld>
            <a:endParaRPr lang="en-US" dirty="0"/>
          </a:p>
        </p:txBody>
      </p:sp>
      <p:sp>
        <p:nvSpPr>
          <p:cNvPr id="4" name="Text Placeholder 3"/>
          <p:cNvSpPr>
            <a:spLocks noGrp="1"/>
          </p:cNvSpPr>
          <p:nvPr>
            <p:ph type="body" sz="quarter" idx="13"/>
          </p:nvPr>
        </p:nvSpPr>
        <p:spPr/>
        <p:txBody>
          <a:bodyPr/>
          <a:lstStyle/>
          <a:p>
            <a:r>
              <a:rPr lang="en-US" dirty="0" smtClean="0"/>
              <a:t>Preparation (2 of 3)</a:t>
            </a:r>
            <a:endParaRPr lang="en-US" dirty="0"/>
          </a:p>
        </p:txBody>
      </p:sp>
      <p:sp>
        <p:nvSpPr>
          <p:cNvPr id="6" name="Rectangle 5"/>
          <p:cNvSpPr/>
          <p:nvPr/>
        </p:nvSpPr>
        <p:spPr bwMode="auto">
          <a:xfrm>
            <a:off x="5061100" y="4499595"/>
            <a:ext cx="2823268" cy="1961448"/>
          </a:xfrm>
          <a:prstGeom prst="rect">
            <a:avLst/>
          </a:prstGeom>
          <a:solidFill>
            <a:schemeClr val="tx2">
              <a:lumMod val="25000"/>
              <a:lumOff val="75000"/>
            </a:schemeClr>
          </a:solidFill>
          <a:ln w="127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Server</a:t>
            </a:r>
            <a:endParaRPr lang="en-US" sz="1200" b="1" dirty="0">
              <a:latin typeface="Roboto Light"/>
            </a:endParaRPr>
          </a:p>
        </p:txBody>
      </p:sp>
      <p:sp>
        <p:nvSpPr>
          <p:cNvPr id="8" name="Rectangle 7"/>
          <p:cNvSpPr/>
          <p:nvPr/>
        </p:nvSpPr>
        <p:spPr bwMode="auto">
          <a:xfrm>
            <a:off x="5220072" y="4889201"/>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LDAP</a:t>
            </a:r>
          </a:p>
          <a:p>
            <a:pPr algn="ctr"/>
            <a:r>
              <a:rPr lang="en-US" sz="1200" dirty="0" smtClean="0">
                <a:solidFill>
                  <a:schemeClr val="bg1"/>
                </a:solidFill>
                <a:latin typeface="Roboto Light"/>
              </a:rPr>
              <a:t>Server</a:t>
            </a:r>
            <a:endParaRPr lang="en-US" sz="1200" dirty="0">
              <a:solidFill>
                <a:schemeClr val="bg1"/>
              </a:solidFill>
              <a:latin typeface="Roboto Light"/>
            </a:endParaRPr>
          </a:p>
        </p:txBody>
      </p:sp>
      <p:sp>
        <p:nvSpPr>
          <p:cNvPr id="9" name="Rectangle 8"/>
          <p:cNvSpPr/>
          <p:nvPr/>
        </p:nvSpPr>
        <p:spPr bwMode="auto">
          <a:xfrm>
            <a:off x="6555514" y="4889201"/>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REST</a:t>
            </a:r>
          </a:p>
          <a:p>
            <a:pPr algn="ctr"/>
            <a:r>
              <a:rPr lang="en-US" sz="1200" dirty="0" smtClean="0">
                <a:solidFill>
                  <a:schemeClr val="bg1"/>
                </a:solidFill>
                <a:latin typeface="Roboto Light"/>
              </a:rPr>
              <a:t>endpoints</a:t>
            </a:r>
            <a:endParaRPr lang="en-US" sz="1200" dirty="0">
              <a:solidFill>
                <a:schemeClr val="bg1"/>
              </a:solidFill>
              <a:latin typeface="Roboto Light"/>
            </a:endParaRPr>
          </a:p>
        </p:txBody>
      </p:sp>
      <p:sp>
        <p:nvSpPr>
          <p:cNvPr id="10" name="Rectangle 9"/>
          <p:cNvSpPr/>
          <p:nvPr/>
        </p:nvSpPr>
        <p:spPr bwMode="auto">
          <a:xfrm>
            <a:off x="5220513" y="5645565"/>
            <a:ext cx="1160512" cy="599454"/>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MOM</a:t>
            </a:r>
          </a:p>
          <a:p>
            <a:pPr algn="ctr"/>
            <a:r>
              <a:rPr lang="en-US" sz="800" dirty="0" smtClean="0">
                <a:solidFill>
                  <a:schemeClr val="bg1"/>
                </a:solidFill>
                <a:latin typeface="Roboto Light"/>
              </a:rPr>
              <a:t>(Queues/Topics)</a:t>
            </a:r>
            <a:endParaRPr lang="en-US" sz="800" dirty="0">
              <a:solidFill>
                <a:schemeClr val="bg1"/>
              </a:solidFill>
              <a:latin typeface="Roboto Light"/>
            </a:endParaRPr>
          </a:p>
        </p:txBody>
      </p:sp>
      <p:sp>
        <p:nvSpPr>
          <p:cNvPr id="11" name="Rectangle 10"/>
          <p:cNvSpPr/>
          <p:nvPr/>
        </p:nvSpPr>
        <p:spPr bwMode="auto">
          <a:xfrm>
            <a:off x="6572095" y="5645564"/>
            <a:ext cx="1160512" cy="599454"/>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SOAP </a:t>
            </a:r>
          </a:p>
          <a:p>
            <a:pPr algn="ctr"/>
            <a:r>
              <a:rPr lang="en-US" sz="1200" dirty="0" smtClean="0">
                <a:solidFill>
                  <a:schemeClr val="bg1"/>
                </a:solidFill>
                <a:latin typeface="Roboto Light"/>
              </a:rPr>
              <a:t>services</a:t>
            </a:r>
            <a:endParaRPr lang="en-US" sz="1200" dirty="0">
              <a:solidFill>
                <a:schemeClr val="bg1"/>
              </a:solidFill>
              <a:latin typeface="Roboto Light"/>
            </a:endParaRPr>
          </a:p>
        </p:txBody>
      </p:sp>
      <p:sp>
        <p:nvSpPr>
          <p:cNvPr id="12" name="Rectangle 11"/>
          <p:cNvSpPr/>
          <p:nvPr/>
        </p:nvSpPr>
        <p:spPr bwMode="auto">
          <a:xfrm>
            <a:off x="3851920" y="1988840"/>
            <a:ext cx="4908538" cy="1096185"/>
          </a:xfrm>
          <a:prstGeom prst="rect">
            <a:avLst/>
          </a:prstGeom>
          <a:solidFill>
            <a:srgbClr val="CFC8C3"/>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Widgets</a:t>
            </a:r>
            <a:endParaRPr lang="en-US" sz="1200" b="1" dirty="0">
              <a:latin typeface="Roboto Light"/>
            </a:endParaRPr>
          </a:p>
        </p:txBody>
      </p:sp>
      <p:sp>
        <p:nvSpPr>
          <p:cNvPr id="13" name="Rectangle 12"/>
          <p:cNvSpPr/>
          <p:nvPr/>
        </p:nvSpPr>
        <p:spPr bwMode="auto">
          <a:xfrm>
            <a:off x="4125444" y="2284651"/>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Thin"/>
                <a:cs typeface="Roboto Thin"/>
              </a:rPr>
              <a:t>Register</a:t>
            </a:r>
          </a:p>
          <a:p>
            <a:pPr algn="ctr"/>
            <a:r>
              <a:rPr lang="en-US" sz="1200" dirty="0" smtClean="0">
                <a:solidFill>
                  <a:schemeClr val="bg1"/>
                </a:solidFill>
                <a:latin typeface="Roboto Thin"/>
                <a:cs typeface="Roboto Thin"/>
              </a:rPr>
              <a:t>Player</a:t>
            </a:r>
          </a:p>
        </p:txBody>
      </p:sp>
      <p:sp>
        <p:nvSpPr>
          <p:cNvPr id="14" name="Rectangle 13"/>
          <p:cNvSpPr/>
          <p:nvPr/>
        </p:nvSpPr>
        <p:spPr bwMode="auto">
          <a:xfrm>
            <a:off x="5047095" y="228049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Thin"/>
                <a:cs typeface="Roboto Thin"/>
              </a:rPr>
              <a:t>List </a:t>
            </a:r>
          </a:p>
          <a:p>
            <a:pPr algn="ctr"/>
            <a:r>
              <a:rPr lang="en-US" sz="1200" dirty="0" smtClean="0">
                <a:solidFill>
                  <a:schemeClr val="bg1"/>
                </a:solidFill>
                <a:latin typeface="Roboto Thin"/>
                <a:cs typeface="Roboto Thin"/>
              </a:rPr>
              <a:t>Players</a:t>
            </a:r>
            <a:endParaRPr lang="en-US" sz="1200" dirty="0">
              <a:solidFill>
                <a:schemeClr val="bg1"/>
              </a:solidFill>
              <a:latin typeface="Roboto Thin"/>
              <a:cs typeface="Roboto Thin"/>
            </a:endParaRPr>
          </a:p>
        </p:txBody>
      </p:sp>
      <p:sp>
        <p:nvSpPr>
          <p:cNvPr id="15" name="Rectangle 14"/>
          <p:cNvSpPr/>
          <p:nvPr/>
        </p:nvSpPr>
        <p:spPr bwMode="auto">
          <a:xfrm>
            <a:off x="5968746" y="228049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Thin"/>
                <a:cs typeface="Roboto Thin"/>
              </a:rPr>
              <a:t>Login</a:t>
            </a:r>
            <a:endParaRPr lang="en-US" sz="1200" dirty="0">
              <a:solidFill>
                <a:schemeClr val="bg1"/>
              </a:solidFill>
              <a:latin typeface="Roboto Thin"/>
              <a:cs typeface="Roboto Thin"/>
            </a:endParaRPr>
          </a:p>
        </p:txBody>
      </p:sp>
      <p:sp>
        <p:nvSpPr>
          <p:cNvPr id="16" name="Rectangle 15"/>
          <p:cNvSpPr/>
          <p:nvPr/>
        </p:nvSpPr>
        <p:spPr bwMode="auto">
          <a:xfrm>
            <a:off x="6890397" y="228049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Thin"/>
                <a:cs typeface="Roboto Thin"/>
              </a:rPr>
              <a:t>2048</a:t>
            </a:r>
          </a:p>
          <a:p>
            <a:pPr algn="ctr"/>
            <a:r>
              <a:rPr lang="en-US" sz="1200" dirty="0" smtClean="0">
                <a:solidFill>
                  <a:schemeClr val="bg1"/>
                </a:solidFill>
                <a:latin typeface="Roboto Thin"/>
                <a:cs typeface="Roboto Thin"/>
              </a:rPr>
              <a:t>Game</a:t>
            </a:r>
            <a:endParaRPr lang="en-US" sz="1200" dirty="0">
              <a:solidFill>
                <a:schemeClr val="bg1"/>
              </a:solidFill>
              <a:latin typeface="Roboto Thin"/>
              <a:cs typeface="Roboto Thin"/>
            </a:endParaRPr>
          </a:p>
        </p:txBody>
      </p:sp>
      <p:sp>
        <p:nvSpPr>
          <p:cNvPr id="17" name="Rectangle 16"/>
          <p:cNvSpPr/>
          <p:nvPr/>
        </p:nvSpPr>
        <p:spPr bwMode="auto">
          <a:xfrm>
            <a:off x="7770258" y="228049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Thin"/>
                <a:cs typeface="Roboto Thin"/>
              </a:rPr>
              <a:t>List</a:t>
            </a:r>
          </a:p>
          <a:p>
            <a:pPr algn="ctr"/>
            <a:r>
              <a:rPr lang="en-US" sz="1200" dirty="0" smtClean="0">
                <a:solidFill>
                  <a:schemeClr val="bg1"/>
                </a:solidFill>
                <a:latin typeface="Roboto Thin"/>
                <a:cs typeface="Roboto Thin"/>
              </a:rPr>
              <a:t>High</a:t>
            </a:r>
          </a:p>
          <a:p>
            <a:pPr algn="ctr"/>
            <a:r>
              <a:rPr lang="en-US" sz="1200" dirty="0" smtClean="0">
                <a:solidFill>
                  <a:schemeClr val="bg1"/>
                </a:solidFill>
                <a:latin typeface="Roboto Thin"/>
                <a:cs typeface="Roboto Thin"/>
              </a:rPr>
              <a:t>Scores</a:t>
            </a:r>
            <a:endParaRPr lang="en-US" sz="1200" dirty="0">
              <a:solidFill>
                <a:schemeClr val="bg1"/>
              </a:solidFill>
              <a:latin typeface="Roboto Thin"/>
              <a:cs typeface="Roboto Thin"/>
            </a:endParaRPr>
          </a:p>
        </p:txBody>
      </p:sp>
      <p:sp>
        <p:nvSpPr>
          <p:cNvPr id="18" name="Rectangle 17"/>
          <p:cNvSpPr/>
          <p:nvPr/>
        </p:nvSpPr>
        <p:spPr bwMode="auto">
          <a:xfrm>
            <a:off x="3888831" y="3401029"/>
            <a:ext cx="4871627" cy="756255"/>
          </a:xfrm>
          <a:prstGeom prst="rect">
            <a:avLst/>
          </a:prstGeom>
          <a:solidFill>
            <a:srgbClr val="ECE9E7"/>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latin typeface="Roboto Light"/>
              </a:rPr>
              <a:t>Integration Services</a:t>
            </a:r>
            <a:endParaRPr lang="en-US" sz="1200" b="1" dirty="0">
              <a:latin typeface="Roboto Light"/>
            </a:endParaRPr>
          </a:p>
        </p:txBody>
      </p:sp>
      <p:sp>
        <p:nvSpPr>
          <p:cNvPr id="19" name="Rectangle 18"/>
          <p:cNvSpPr/>
          <p:nvPr/>
        </p:nvSpPr>
        <p:spPr bwMode="auto">
          <a:xfrm>
            <a:off x="7631167" y="3017326"/>
            <a:ext cx="181193" cy="524384"/>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RESTLET</a:t>
            </a:r>
            <a:endParaRPr lang="en-US" sz="800" b="1" dirty="0">
              <a:latin typeface="Roboto Thin"/>
              <a:cs typeface="Roboto Thin"/>
            </a:endParaRPr>
          </a:p>
        </p:txBody>
      </p:sp>
      <p:sp>
        <p:nvSpPr>
          <p:cNvPr id="20" name="Rectangle 19"/>
          <p:cNvSpPr/>
          <p:nvPr/>
        </p:nvSpPr>
        <p:spPr bwMode="auto">
          <a:xfrm>
            <a:off x="7631167" y="4066248"/>
            <a:ext cx="181193" cy="524384"/>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ROUTE</a:t>
            </a:r>
            <a:endParaRPr lang="en-US" sz="800" b="1" dirty="0">
              <a:latin typeface="Roboto Thin"/>
              <a:cs typeface="Roboto Thin"/>
            </a:endParaRPr>
          </a:p>
        </p:txBody>
      </p:sp>
      <p:sp>
        <p:nvSpPr>
          <p:cNvPr id="22" name="Text Placeholder 3"/>
          <p:cNvSpPr txBox="1">
            <a:spLocks/>
          </p:cNvSpPr>
          <p:nvPr/>
        </p:nvSpPr>
        <p:spPr>
          <a:xfrm>
            <a:off x="271840" y="1988840"/>
            <a:ext cx="3385257" cy="45199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defTabSz="914400">
              <a:spcBef>
                <a:spcPts val="0"/>
              </a:spcBef>
              <a:buFont typeface="Arial" charset="0"/>
              <a:buNone/>
              <a:defRPr/>
            </a:pPr>
            <a:r>
              <a:rPr lang="en-US" sz="1800" dirty="0" smtClean="0">
                <a:latin typeface="Roboto" charset="0"/>
                <a:ea typeface="Roboto" charset="0"/>
                <a:cs typeface="Roboto" charset="0"/>
              </a:rPr>
              <a:t>Objectives</a:t>
            </a:r>
          </a:p>
          <a:p>
            <a:pPr marL="685800" lvl="1" defTabSz="914400">
              <a:spcBef>
                <a:spcPts val="0"/>
              </a:spcBef>
              <a:buFont typeface="Arial" charset="0"/>
              <a:buChar char="•"/>
              <a:defRPr/>
            </a:pPr>
            <a:r>
              <a:rPr lang="en-US" sz="1400" dirty="0" smtClean="0">
                <a:latin typeface="Roboto" charset="0"/>
                <a:ea typeface="Roboto" charset="0"/>
                <a:cs typeface="Roboto" charset="0"/>
              </a:rPr>
              <a:t>Install and start the training server </a:t>
            </a:r>
          </a:p>
          <a:p>
            <a:pPr marL="285750" defTabSz="914400">
              <a:spcBef>
                <a:spcPts val="0"/>
              </a:spcBef>
              <a:buFont typeface="Arial" charset="0"/>
              <a:buChar char="•"/>
              <a:defRPr/>
            </a:pPr>
            <a:endParaRPr lang="en-US" sz="1400" dirty="0" smtClean="0">
              <a:latin typeface="Roboto" charset="0"/>
              <a:ea typeface="Roboto" charset="0"/>
              <a:cs typeface="Roboto" charset="0"/>
            </a:endParaRPr>
          </a:p>
          <a:p>
            <a:pPr marL="0" indent="0" defTabSz="914400">
              <a:spcBef>
                <a:spcPts val="0"/>
              </a:spcBef>
              <a:buNone/>
              <a:defRPr/>
            </a:pPr>
            <a:r>
              <a:rPr lang="en-US" sz="1800" dirty="0" smtClean="0">
                <a:latin typeface="Roboto" charset="0"/>
                <a:ea typeface="Roboto" charset="0"/>
                <a:cs typeface="Roboto" charset="0"/>
              </a:rPr>
              <a:t>Instructions</a:t>
            </a:r>
          </a:p>
          <a:p>
            <a:pPr marL="0" indent="0" defTabSz="914400">
              <a:spcBef>
                <a:spcPts val="0"/>
              </a:spcBef>
              <a:buNone/>
              <a:defRPr/>
            </a:pPr>
            <a:endParaRPr lang="en-US" sz="1600" dirty="0">
              <a:latin typeface="Roboto" charset="0"/>
              <a:ea typeface="Roboto" charset="0"/>
              <a:cs typeface="Roboto" charset="0"/>
            </a:endParaRPr>
          </a:p>
          <a:p>
            <a:pPr marL="0" indent="0" defTabSz="914400">
              <a:spcBef>
                <a:spcPts val="0"/>
              </a:spcBef>
              <a:buNone/>
              <a:defRPr/>
            </a:pPr>
            <a:r>
              <a:rPr lang="en-US" sz="1200" dirty="0" smtClean="0">
                <a:latin typeface="Roboto" charset="0"/>
                <a:ea typeface="Roboto" charset="0"/>
                <a:cs typeface="Roboto" charset="0"/>
              </a:rPr>
              <a:t>https</a:t>
            </a:r>
            <a:r>
              <a:rPr lang="en-US" sz="1200" dirty="0">
                <a:latin typeface="Roboto" charset="0"/>
                <a:ea typeface="Roboto" charset="0"/>
                <a:cs typeface="Roboto" charset="0"/>
              </a:rPr>
              <a:t>://</a:t>
            </a:r>
            <a:r>
              <a:rPr lang="en-US" sz="1200" dirty="0" smtClean="0">
                <a:latin typeface="Roboto" charset="0"/>
                <a:ea typeface="Roboto" charset="0"/>
                <a:cs typeface="Roboto" charset="0"/>
              </a:rPr>
              <a:t>github.com/Backbase/training-server</a:t>
            </a:r>
            <a:endParaRPr lang="en-US" sz="1200" dirty="0">
              <a:latin typeface="Roboto" charset="0"/>
              <a:ea typeface="Roboto" charset="0"/>
              <a:cs typeface="Roboto" charset="0"/>
            </a:endParaRPr>
          </a:p>
          <a:p>
            <a:pPr marL="457200" lvl="1" indent="0" defTabSz="914400">
              <a:spcBef>
                <a:spcPts val="0"/>
              </a:spcBef>
              <a:buNone/>
              <a:defRPr/>
            </a:pPr>
            <a:endParaRPr lang="en-US" sz="1800" dirty="0">
              <a:latin typeface="Roboto" charset="0"/>
              <a:ea typeface="Roboto" charset="0"/>
              <a:cs typeface="Roboto" charset="0"/>
            </a:endParaRPr>
          </a:p>
          <a:p>
            <a:pPr marL="0" indent="0" defTabSz="914400">
              <a:spcBef>
                <a:spcPts val="0"/>
              </a:spcBef>
              <a:buNone/>
              <a:defRPr/>
            </a:pPr>
            <a:r>
              <a:rPr lang="en-US" sz="1800" dirty="0" smtClean="0">
                <a:latin typeface="Roboto" charset="0"/>
                <a:ea typeface="Roboto" charset="0"/>
                <a:cs typeface="Roboto" charset="0"/>
              </a:rPr>
              <a:t>Outcomes</a:t>
            </a:r>
          </a:p>
          <a:p>
            <a:pPr marL="685800" lvl="1" defTabSz="914400">
              <a:spcBef>
                <a:spcPts val="0"/>
              </a:spcBef>
              <a:buFont typeface="Arial" charset="0"/>
              <a:buChar char="•"/>
              <a:defRPr/>
            </a:pPr>
            <a:r>
              <a:rPr lang="en-US" sz="1400" dirty="0" smtClean="0">
                <a:latin typeface="Roboto" charset="0"/>
                <a:ea typeface="Roboto" charset="0"/>
                <a:cs typeface="Roboto" charset="0"/>
              </a:rPr>
              <a:t>An ”up and running” server </a:t>
            </a:r>
          </a:p>
        </p:txBody>
      </p:sp>
      <p:sp>
        <p:nvSpPr>
          <p:cNvPr id="23" name="Text Placeholder 4"/>
          <p:cNvSpPr txBox="1">
            <a:spLocks/>
          </p:cNvSpPr>
          <p:nvPr/>
        </p:nvSpPr>
        <p:spPr>
          <a:xfrm>
            <a:off x="271839" y="1124799"/>
            <a:ext cx="8401543" cy="5040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latin typeface="Roboto" charset="0"/>
                <a:ea typeface="Roboto" charset="0"/>
                <a:cs typeface="Roboto" charset="0"/>
              </a:rPr>
              <a:t>Installing the Training Server</a:t>
            </a:r>
            <a:endParaRPr lang="en-US" sz="2400" b="1" dirty="0">
              <a:solidFill>
                <a:srgbClr val="FF0000"/>
              </a:solidFill>
              <a:latin typeface="Roboto" charset="0"/>
              <a:ea typeface="Roboto" charset="0"/>
              <a:cs typeface="Roboto" charset="0"/>
            </a:endParaRPr>
          </a:p>
        </p:txBody>
      </p:sp>
    </p:spTree>
    <p:extLst>
      <p:ext uri="{BB962C8B-B14F-4D97-AF65-F5344CB8AC3E}">
        <p14:creationId xmlns:p14="http://schemas.microsoft.com/office/powerpoint/2010/main" xmlns="" val="19833091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43</a:t>
            </a:fld>
            <a:endParaRPr lang="en-US" dirty="0"/>
          </a:p>
        </p:txBody>
      </p:sp>
      <p:sp>
        <p:nvSpPr>
          <p:cNvPr id="4" name="Text Placeholder 3"/>
          <p:cNvSpPr>
            <a:spLocks noGrp="1"/>
          </p:cNvSpPr>
          <p:nvPr>
            <p:ph type="body" sz="quarter" idx="13"/>
          </p:nvPr>
        </p:nvSpPr>
        <p:spPr/>
        <p:txBody>
          <a:bodyPr/>
          <a:lstStyle/>
          <a:p>
            <a:r>
              <a:rPr lang="en-US" dirty="0" smtClean="0"/>
              <a:t>Preparation (3 of 3)</a:t>
            </a:r>
            <a:endParaRPr lang="en-US" dirty="0"/>
          </a:p>
        </p:txBody>
      </p:sp>
      <p:sp>
        <p:nvSpPr>
          <p:cNvPr id="12" name="Rectangle 11"/>
          <p:cNvSpPr/>
          <p:nvPr/>
        </p:nvSpPr>
        <p:spPr bwMode="auto">
          <a:xfrm>
            <a:off x="3851920" y="1988840"/>
            <a:ext cx="4908538" cy="1096185"/>
          </a:xfrm>
          <a:prstGeom prst="rect">
            <a:avLst/>
          </a:prstGeom>
          <a:solidFill>
            <a:srgbClr val="CFC8C3"/>
          </a:solidFill>
          <a:ln w="127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Widgets</a:t>
            </a:r>
            <a:endParaRPr lang="en-US" sz="1200" b="1" dirty="0">
              <a:latin typeface="Roboto Light"/>
            </a:endParaRPr>
          </a:p>
        </p:txBody>
      </p:sp>
      <p:sp>
        <p:nvSpPr>
          <p:cNvPr id="13" name="Rectangle 12"/>
          <p:cNvSpPr/>
          <p:nvPr/>
        </p:nvSpPr>
        <p:spPr bwMode="auto">
          <a:xfrm>
            <a:off x="4125444" y="2284651"/>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Thin"/>
                <a:cs typeface="Roboto Thin"/>
              </a:rPr>
              <a:t>Register</a:t>
            </a:r>
          </a:p>
          <a:p>
            <a:pPr algn="ctr"/>
            <a:r>
              <a:rPr lang="en-US" sz="1200" dirty="0" smtClean="0">
                <a:solidFill>
                  <a:schemeClr val="bg1"/>
                </a:solidFill>
                <a:latin typeface="Roboto Thin"/>
                <a:cs typeface="Roboto Thin"/>
              </a:rPr>
              <a:t>Player</a:t>
            </a:r>
          </a:p>
        </p:txBody>
      </p:sp>
      <p:sp>
        <p:nvSpPr>
          <p:cNvPr id="14" name="Rectangle 13"/>
          <p:cNvSpPr/>
          <p:nvPr/>
        </p:nvSpPr>
        <p:spPr bwMode="auto">
          <a:xfrm>
            <a:off x="5047095" y="228049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Thin"/>
                <a:cs typeface="Roboto Thin"/>
              </a:rPr>
              <a:t>List </a:t>
            </a:r>
          </a:p>
          <a:p>
            <a:pPr algn="ctr"/>
            <a:r>
              <a:rPr lang="en-US" sz="1200" dirty="0" smtClean="0">
                <a:solidFill>
                  <a:schemeClr val="bg1"/>
                </a:solidFill>
                <a:latin typeface="Roboto Thin"/>
                <a:cs typeface="Roboto Thin"/>
              </a:rPr>
              <a:t>Players</a:t>
            </a:r>
            <a:endParaRPr lang="en-US" sz="1200" dirty="0">
              <a:solidFill>
                <a:schemeClr val="bg1"/>
              </a:solidFill>
              <a:latin typeface="Roboto Thin"/>
              <a:cs typeface="Roboto Thin"/>
            </a:endParaRPr>
          </a:p>
        </p:txBody>
      </p:sp>
      <p:sp>
        <p:nvSpPr>
          <p:cNvPr id="15" name="Rectangle 14"/>
          <p:cNvSpPr/>
          <p:nvPr/>
        </p:nvSpPr>
        <p:spPr bwMode="auto">
          <a:xfrm>
            <a:off x="5968746" y="228049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Thin"/>
                <a:cs typeface="Roboto Thin"/>
              </a:rPr>
              <a:t>Login</a:t>
            </a:r>
            <a:endParaRPr lang="en-US" sz="1200" dirty="0">
              <a:solidFill>
                <a:schemeClr val="bg1"/>
              </a:solidFill>
              <a:latin typeface="Roboto Thin"/>
              <a:cs typeface="Roboto Thin"/>
            </a:endParaRPr>
          </a:p>
        </p:txBody>
      </p:sp>
      <p:sp>
        <p:nvSpPr>
          <p:cNvPr id="16" name="Rectangle 15"/>
          <p:cNvSpPr/>
          <p:nvPr/>
        </p:nvSpPr>
        <p:spPr bwMode="auto">
          <a:xfrm>
            <a:off x="6890397" y="228049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Thin"/>
                <a:cs typeface="Roboto Thin"/>
              </a:rPr>
              <a:t>2048</a:t>
            </a:r>
          </a:p>
          <a:p>
            <a:pPr algn="ctr"/>
            <a:r>
              <a:rPr lang="en-US" sz="1200" dirty="0" smtClean="0">
                <a:solidFill>
                  <a:schemeClr val="bg1"/>
                </a:solidFill>
                <a:latin typeface="Roboto Thin"/>
                <a:cs typeface="Roboto Thin"/>
              </a:rPr>
              <a:t>Game</a:t>
            </a:r>
            <a:endParaRPr lang="en-US" sz="1200" dirty="0">
              <a:solidFill>
                <a:schemeClr val="bg1"/>
              </a:solidFill>
              <a:latin typeface="Roboto Thin"/>
              <a:cs typeface="Roboto Thin"/>
            </a:endParaRPr>
          </a:p>
        </p:txBody>
      </p:sp>
      <p:sp>
        <p:nvSpPr>
          <p:cNvPr id="17" name="Rectangle 16"/>
          <p:cNvSpPr/>
          <p:nvPr/>
        </p:nvSpPr>
        <p:spPr bwMode="auto">
          <a:xfrm>
            <a:off x="7770258" y="2280496"/>
            <a:ext cx="648127" cy="648000"/>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Thin"/>
                <a:cs typeface="Roboto Thin"/>
              </a:rPr>
              <a:t>List</a:t>
            </a:r>
          </a:p>
          <a:p>
            <a:pPr algn="ctr"/>
            <a:r>
              <a:rPr lang="en-US" sz="1200" dirty="0" smtClean="0">
                <a:solidFill>
                  <a:schemeClr val="bg1"/>
                </a:solidFill>
                <a:latin typeface="Roboto Thin"/>
                <a:cs typeface="Roboto Thin"/>
              </a:rPr>
              <a:t>High</a:t>
            </a:r>
          </a:p>
          <a:p>
            <a:pPr algn="ctr"/>
            <a:r>
              <a:rPr lang="en-US" sz="1200" dirty="0" smtClean="0">
                <a:solidFill>
                  <a:schemeClr val="bg1"/>
                </a:solidFill>
                <a:latin typeface="Roboto Thin"/>
                <a:cs typeface="Roboto Thin"/>
              </a:rPr>
              <a:t>Scores</a:t>
            </a:r>
            <a:endParaRPr lang="en-US" sz="1200" dirty="0">
              <a:solidFill>
                <a:schemeClr val="bg1"/>
              </a:solidFill>
              <a:latin typeface="Roboto Thin"/>
              <a:cs typeface="Roboto Thin"/>
            </a:endParaRPr>
          </a:p>
        </p:txBody>
      </p:sp>
      <p:sp>
        <p:nvSpPr>
          <p:cNvPr id="18" name="Rectangle 17"/>
          <p:cNvSpPr/>
          <p:nvPr/>
        </p:nvSpPr>
        <p:spPr bwMode="auto">
          <a:xfrm>
            <a:off x="3888831" y="3401029"/>
            <a:ext cx="4871627" cy="756255"/>
          </a:xfrm>
          <a:prstGeom prst="rect">
            <a:avLst/>
          </a:prstGeom>
          <a:solidFill>
            <a:srgbClr val="ECE9E7"/>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latin typeface="Roboto Light"/>
              </a:rPr>
              <a:t>Integration Services</a:t>
            </a:r>
            <a:endParaRPr lang="en-US" sz="1200" b="1" dirty="0">
              <a:latin typeface="Roboto Light"/>
            </a:endParaRPr>
          </a:p>
        </p:txBody>
      </p:sp>
      <p:sp>
        <p:nvSpPr>
          <p:cNvPr id="19" name="Rectangle 18"/>
          <p:cNvSpPr/>
          <p:nvPr/>
        </p:nvSpPr>
        <p:spPr bwMode="auto">
          <a:xfrm>
            <a:off x="7631167" y="3017326"/>
            <a:ext cx="181193" cy="524384"/>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RESTLET</a:t>
            </a:r>
            <a:endParaRPr lang="en-US" sz="800" b="1" dirty="0">
              <a:latin typeface="Roboto Thin"/>
              <a:cs typeface="Roboto Thin"/>
            </a:endParaRPr>
          </a:p>
        </p:txBody>
      </p:sp>
      <p:sp>
        <p:nvSpPr>
          <p:cNvPr id="22" name="Text Placeholder 3"/>
          <p:cNvSpPr txBox="1">
            <a:spLocks/>
          </p:cNvSpPr>
          <p:nvPr/>
        </p:nvSpPr>
        <p:spPr>
          <a:xfrm>
            <a:off x="271840" y="1988840"/>
            <a:ext cx="3385257" cy="45199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defTabSz="914400">
              <a:spcBef>
                <a:spcPts val="0"/>
              </a:spcBef>
              <a:buFont typeface="Arial" charset="0"/>
              <a:buNone/>
              <a:defRPr/>
            </a:pPr>
            <a:r>
              <a:rPr lang="en-US" sz="1800" dirty="0" smtClean="0">
                <a:latin typeface="Roboto" charset="0"/>
                <a:ea typeface="Roboto" charset="0"/>
                <a:cs typeface="Roboto" charset="0"/>
              </a:rPr>
              <a:t>Objectives</a:t>
            </a:r>
          </a:p>
          <a:p>
            <a:pPr marL="685800" lvl="1" defTabSz="914400">
              <a:spcBef>
                <a:spcPts val="0"/>
              </a:spcBef>
              <a:buFont typeface="Arial" charset="0"/>
              <a:buChar char="•"/>
              <a:defRPr/>
            </a:pPr>
            <a:r>
              <a:rPr lang="en-US" sz="1400" dirty="0" smtClean="0">
                <a:latin typeface="Roboto" charset="0"/>
                <a:ea typeface="Roboto" charset="0"/>
                <a:cs typeface="Roboto" charset="0"/>
              </a:rPr>
              <a:t>Install the training widgets into your CXP environment</a:t>
            </a:r>
          </a:p>
          <a:p>
            <a:pPr marL="285750" defTabSz="914400">
              <a:spcBef>
                <a:spcPts val="0"/>
              </a:spcBef>
              <a:buFont typeface="Arial" charset="0"/>
              <a:buChar char="•"/>
              <a:defRPr/>
            </a:pPr>
            <a:endParaRPr lang="en-US" sz="1400" dirty="0" smtClean="0">
              <a:latin typeface="Roboto" charset="0"/>
              <a:ea typeface="Roboto" charset="0"/>
              <a:cs typeface="Roboto" charset="0"/>
            </a:endParaRPr>
          </a:p>
          <a:p>
            <a:pPr marL="0" indent="0" defTabSz="914400">
              <a:spcBef>
                <a:spcPts val="0"/>
              </a:spcBef>
              <a:buNone/>
              <a:defRPr/>
            </a:pPr>
            <a:r>
              <a:rPr lang="en-US" sz="1800" dirty="0" smtClean="0">
                <a:latin typeface="Roboto" charset="0"/>
                <a:ea typeface="Roboto" charset="0"/>
                <a:cs typeface="Roboto" charset="0"/>
              </a:rPr>
              <a:t>Instructions</a:t>
            </a:r>
          </a:p>
          <a:p>
            <a:pPr marL="0" indent="0" defTabSz="914400">
              <a:spcBef>
                <a:spcPts val="0"/>
              </a:spcBef>
              <a:buNone/>
              <a:defRPr/>
            </a:pPr>
            <a:endParaRPr lang="en-US" sz="1600" dirty="0">
              <a:latin typeface="Roboto" charset="0"/>
              <a:ea typeface="Roboto" charset="0"/>
              <a:cs typeface="Roboto" charset="0"/>
            </a:endParaRPr>
          </a:p>
          <a:p>
            <a:pPr marL="0" indent="0" defTabSz="914400">
              <a:spcBef>
                <a:spcPts val="0"/>
              </a:spcBef>
              <a:buNone/>
              <a:defRPr/>
            </a:pPr>
            <a:r>
              <a:rPr lang="en-US" sz="1200" dirty="0">
                <a:latin typeface="Roboto" charset="0"/>
                <a:ea typeface="Roboto" charset="0"/>
                <a:cs typeface="Roboto" charset="0"/>
              </a:rPr>
              <a:t>https://</a:t>
            </a:r>
            <a:r>
              <a:rPr lang="en-US" sz="1200" dirty="0" err="1" smtClean="0">
                <a:latin typeface="Roboto" charset="0"/>
                <a:ea typeface="Roboto" charset="0"/>
                <a:cs typeface="Roboto" charset="0"/>
              </a:rPr>
              <a:t>github.com</a:t>
            </a:r>
            <a:r>
              <a:rPr lang="en-US" sz="1200" dirty="0" smtClean="0">
                <a:latin typeface="Roboto" charset="0"/>
                <a:ea typeface="Roboto" charset="0"/>
                <a:cs typeface="Roboto" charset="0"/>
              </a:rPr>
              <a:t>/Backbase/training-be-module-01/tree/master/training-collection</a:t>
            </a:r>
          </a:p>
          <a:p>
            <a:pPr marL="0" indent="0" defTabSz="914400">
              <a:spcBef>
                <a:spcPts val="0"/>
              </a:spcBef>
              <a:buNone/>
              <a:defRPr/>
            </a:pPr>
            <a:endParaRPr lang="en-US" sz="1800" dirty="0">
              <a:latin typeface="Roboto" charset="0"/>
              <a:ea typeface="Roboto" charset="0"/>
              <a:cs typeface="Roboto" charset="0"/>
            </a:endParaRPr>
          </a:p>
          <a:p>
            <a:pPr marL="0" indent="0" defTabSz="914400">
              <a:spcBef>
                <a:spcPts val="0"/>
              </a:spcBef>
              <a:buNone/>
              <a:defRPr/>
            </a:pPr>
            <a:r>
              <a:rPr lang="en-US" sz="1800" dirty="0" smtClean="0">
                <a:latin typeface="Roboto" charset="0"/>
                <a:ea typeface="Roboto" charset="0"/>
                <a:cs typeface="Roboto" charset="0"/>
              </a:rPr>
              <a:t>Outcomes</a:t>
            </a:r>
          </a:p>
          <a:p>
            <a:pPr marL="685800" lvl="1" defTabSz="914400">
              <a:spcBef>
                <a:spcPts val="0"/>
              </a:spcBef>
              <a:buFont typeface="Arial" charset="0"/>
              <a:buChar char="•"/>
              <a:defRPr/>
            </a:pPr>
            <a:r>
              <a:rPr lang="en-US" sz="1400" dirty="0" smtClean="0">
                <a:latin typeface="Roboto" charset="0"/>
                <a:ea typeface="Roboto" charset="0"/>
                <a:cs typeface="Roboto" charset="0"/>
              </a:rPr>
              <a:t>A set of widgets will be available in your Enterprise Catalog. They will be useful for testing some Apache Camel routes</a:t>
            </a:r>
          </a:p>
        </p:txBody>
      </p:sp>
      <p:sp>
        <p:nvSpPr>
          <p:cNvPr id="23" name="Text Placeholder 4"/>
          <p:cNvSpPr txBox="1">
            <a:spLocks/>
          </p:cNvSpPr>
          <p:nvPr/>
        </p:nvSpPr>
        <p:spPr>
          <a:xfrm>
            <a:off x="271839" y="1124799"/>
            <a:ext cx="8401543" cy="5040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latin typeface="Roboto" charset="0"/>
                <a:ea typeface="Roboto" charset="0"/>
                <a:cs typeface="Roboto" charset="0"/>
              </a:rPr>
              <a:t>Installing the Training Widgets</a:t>
            </a:r>
            <a:endParaRPr lang="en-US" sz="2400" b="1" dirty="0">
              <a:solidFill>
                <a:srgbClr val="FF0000"/>
              </a:solidFill>
              <a:latin typeface="Roboto" charset="0"/>
              <a:ea typeface="Roboto" charset="0"/>
              <a:cs typeface="Roboto" charset="0"/>
            </a:endParaRPr>
          </a:p>
        </p:txBody>
      </p:sp>
      <p:sp>
        <p:nvSpPr>
          <p:cNvPr id="27" name="Rectangle 26"/>
          <p:cNvSpPr/>
          <p:nvPr/>
        </p:nvSpPr>
        <p:spPr bwMode="auto">
          <a:xfrm>
            <a:off x="5061100" y="4499595"/>
            <a:ext cx="2823268" cy="1961448"/>
          </a:xfrm>
          <a:prstGeom prst="rect">
            <a:avLst/>
          </a:prstGeom>
          <a:solidFill>
            <a:schemeClr val="tx2">
              <a:lumMod val="25000"/>
              <a:lumOff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Server</a:t>
            </a:r>
            <a:endParaRPr lang="en-US" sz="1200" b="1" dirty="0">
              <a:latin typeface="Roboto Light"/>
            </a:endParaRPr>
          </a:p>
        </p:txBody>
      </p:sp>
      <p:sp>
        <p:nvSpPr>
          <p:cNvPr id="28" name="Rectangle 27"/>
          <p:cNvSpPr/>
          <p:nvPr/>
        </p:nvSpPr>
        <p:spPr bwMode="auto">
          <a:xfrm>
            <a:off x="5220072" y="4889201"/>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LDAP</a:t>
            </a:r>
          </a:p>
          <a:p>
            <a:pPr algn="ctr"/>
            <a:r>
              <a:rPr lang="en-US" sz="1200" dirty="0" smtClean="0">
                <a:solidFill>
                  <a:schemeClr val="bg1"/>
                </a:solidFill>
                <a:latin typeface="Roboto Light"/>
              </a:rPr>
              <a:t>Server</a:t>
            </a:r>
            <a:endParaRPr lang="en-US" sz="1200" dirty="0">
              <a:solidFill>
                <a:schemeClr val="bg1"/>
              </a:solidFill>
              <a:latin typeface="Roboto Light"/>
            </a:endParaRPr>
          </a:p>
        </p:txBody>
      </p:sp>
      <p:sp>
        <p:nvSpPr>
          <p:cNvPr id="29" name="Rectangle 28"/>
          <p:cNvSpPr/>
          <p:nvPr/>
        </p:nvSpPr>
        <p:spPr bwMode="auto">
          <a:xfrm>
            <a:off x="6555514" y="4889201"/>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REST</a:t>
            </a:r>
          </a:p>
          <a:p>
            <a:pPr algn="ctr"/>
            <a:r>
              <a:rPr lang="en-US" sz="1200" dirty="0" smtClean="0">
                <a:solidFill>
                  <a:schemeClr val="bg1"/>
                </a:solidFill>
                <a:latin typeface="Roboto Light"/>
              </a:rPr>
              <a:t>endpoints</a:t>
            </a:r>
            <a:endParaRPr lang="en-US" sz="1200" dirty="0">
              <a:solidFill>
                <a:schemeClr val="bg1"/>
              </a:solidFill>
              <a:latin typeface="Roboto Light"/>
            </a:endParaRPr>
          </a:p>
        </p:txBody>
      </p:sp>
      <p:sp>
        <p:nvSpPr>
          <p:cNvPr id="30" name="Rectangle 29"/>
          <p:cNvSpPr/>
          <p:nvPr/>
        </p:nvSpPr>
        <p:spPr bwMode="auto">
          <a:xfrm>
            <a:off x="5220513" y="5645565"/>
            <a:ext cx="1160512" cy="599454"/>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MOM</a:t>
            </a:r>
          </a:p>
          <a:p>
            <a:pPr algn="ctr"/>
            <a:r>
              <a:rPr lang="en-US" sz="800" dirty="0" smtClean="0">
                <a:solidFill>
                  <a:schemeClr val="bg1"/>
                </a:solidFill>
                <a:latin typeface="Roboto Light"/>
              </a:rPr>
              <a:t>(Queues/Topics)</a:t>
            </a:r>
            <a:endParaRPr lang="en-US" sz="800" dirty="0">
              <a:solidFill>
                <a:schemeClr val="bg1"/>
              </a:solidFill>
              <a:latin typeface="Roboto Light"/>
            </a:endParaRPr>
          </a:p>
        </p:txBody>
      </p:sp>
      <p:sp>
        <p:nvSpPr>
          <p:cNvPr id="31" name="Rectangle 30"/>
          <p:cNvSpPr/>
          <p:nvPr/>
        </p:nvSpPr>
        <p:spPr bwMode="auto">
          <a:xfrm>
            <a:off x="6572095" y="5645564"/>
            <a:ext cx="1160512" cy="599454"/>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SOAP </a:t>
            </a:r>
          </a:p>
          <a:p>
            <a:pPr algn="ctr"/>
            <a:r>
              <a:rPr lang="en-US" sz="1200" dirty="0" smtClean="0">
                <a:solidFill>
                  <a:schemeClr val="bg1"/>
                </a:solidFill>
                <a:latin typeface="Roboto Light"/>
              </a:rPr>
              <a:t>services</a:t>
            </a:r>
            <a:endParaRPr lang="en-US" sz="1200" dirty="0">
              <a:solidFill>
                <a:schemeClr val="bg1"/>
              </a:solidFill>
              <a:latin typeface="Roboto Light"/>
            </a:endParaRPr>
          </a:p>
        </p:txBody>
      </p:sp>
      <p:sp>
        <p:nvSpPr>
          <p:cNvPr id="20" name="Rectangle 19"/>
          <p:cNvSpPr/>
          <p:nvPr/>
        </p:nvSpPr>
        <p:spPr bwMode="auto">
          <a:xfrm>
            <a:off x="7631167" y="4066248"/>
            <a:ext cx="181193" cy="524384"/>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ROUTE</a:t>
            </a:r>
            <a:endParaRPr lang="en-US" sz="800" b="1" dirty="0">
              <a:latin typeface="Roboto Thin"/>
              <a:cs typeface="Roboto Thin"/>
            </a:endParaRPr>
          </a:p>
        </p:txBody>
      </p:sp>
    </p:spTree>
    <p:extLst>
      <p:ext uri="{BB962C8B-B14F-4D97-AF65-F5344CB8AC3E}">
        <p14:creationId xmlns:p14="http://schemas.microsoft.com/office/powerpoint/2010/main" xmlns="" val="13597169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iStock_000014752176Medium.jpg"/>
          <p:cNvPicPr>
            <a:picLocks noGrp="1" noChangeAspect="1"/>
          </p:cNvPicPr>
          <p:nvPr>
            <p:ph type="pic" sz="quarter" idx="11"/>
          </p:nvPr>
        </p:nvPicPr>
        <p:blipFill>
          <a:blip r:embed="rId2">
            <a:extLst>
              <a:ext uri="{28A0092B-C50C-407E-A947-70E740481C1C}">
                <a14:useLocalDpi xmlns:a14="http://schemas.microsoft.com/office/drawing/2010/main" xmlns="" val="0"/>
              </a:ext>
            </a:extLst>
          </a:blip>
          <a:srcRect l="5721" r="5721"/>
          <a:stretch>
            <a:fillRect/>
          </a:stretch>
        </p:blipFill>
        <p:spPr/>
      </p:pic>
      <p:sp>
        <p:nvSpPr>
          <p:cNvPr id="10" name="Slide Number Placeholder 2"/>
          <p:cNvSpPr>
            <a:spLocks noGrp="1"/>
          </p:cNvSpPr>
          <p:nvPr>
            <p:ph type="sldNum" sz="quarter" idx="4"/>
          </p:nvPr>
        </p:nvSpPr>
        <p:spPr/>
        <p:txBody>
          <a:bodyPr/>
          <a:lstStyle/>
          <a:p>
            <a:fld id="{6FF59741-7650-A046-95B5-8D31235C520E}" type="slidenum">
              <a:rPr lang="en-US" smtClean="0"/>
              <a:pPr/>
              <a:t>44</a:t>
            </a:fld>
            <a:endParaRPr lang="en-US" dirty="0"/>
          </a:p>
        </p:txBody>
      </p:sp>
      <p:sp>
        <p:nvSpPr>
          <p:cNvPr id="18" name="Rectangle 17"/>
          <p:cNvSpPr/>
          <p:nvPr/>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9" name="TextBox 18"/>
          <p:cNvSpPr txBox="1"/>
          <p:nvPr/>
        </p:nvSpPr>
        <p:spPr>
          <a:xfrm>
            <a:off x="223383" y="3703787"/>
            <a:ext cx="8687244" cy="646331"/>
          </a:xfrm>
          <a:prstGeom prst="rect">
            <a:avLst/>
          </a:prstGeom>
          <a:noFill/>
        </p:spPr>
        <p:txBody>
          <a:bodyPr wrap="square" rtlCol="0">
            <a:spAutoFit/>
          </a:bodyPr>
          <a:lstStyle/>
          <a:p>
            <a:pPr algn="ctr"/>
            <a:r>
              <a:rPr lang="en-US" sz="3600" dirty="0" smtClean="0">
                <a:solidFill>
                  <a:srgbClr val="E5DEDC"/>
                </a:solidFill>
                <a:latin typeface="Roboto Light"/>
                <a:cs typeface="Roboto Light"/>
              </a:rPr>
              <a:t>Exercises</a:t>
            </a:r>
          </a:p>
        </p:txBody>
      </p:sp>
      <p:pic>
        <p:nvPicPr>
          <p:cNvPr id="7" name="Picture 6" descr="Untitled-1.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24788" y="287861"/>
            <a:ext cx="1870948" cy="153826"/>
          </a:xfrm>
          <a:prstGeom prst="rect">
            <a:avLst/>
          </a:prstGeom>
        </p:spPr>
      </p:pic>
    </p:spTree>
    <p:extLst>
      <p:ext uri="{BB962C8B-B14F-4D97-AF65-F5344CB8AC3E}">
        <p14:creationId xmlns:p14="http://schemas.microsoft.com/office/powerpoint/2010/main" xmlns="" val="3736942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45</a:t>
            </a:fld>
            <a:endParaRPr lang="en-US" dirty="0"/>
          </a:p>
        </p:txBody>
      </p:sp>
      <p:sp>
        <p:nvSpPr>
          <p:cNvPr id="4" name="Text Placeholder 3"/>
          <p:cNvSpPr>
            <a:spLocks noGrp="1"/>
          </p:cNvSpPr>
          <p:nvPr>
            <p:ph type="body" sz="quarter" idx="13"/>
          </p:nvPr>
        </p:nvSpPr>
        <p:spPr/>
        <p:txBody>
          <a:bodyPr/>
          <a:lstStyle/>
          <a:p>
            <a:r>
              <a:rPr lang="en-US" dirty="0"/>
              <a:t>Exercise: Setup your first Camel Module</a:t>
            </a:r>
          </a:p>
          <a:p>
            <a:endParaRPr lang="en-US" dirty="0"/>
          </a:p>
        </p:txBody>
      </p:sp>
      <p:sp>
        <p:nvSpPr>
          <p:cNvPr id="22" name="Text Placeholder 3"/>
          <p:cNvSpPr txBox="1">
            <a:spLocks/>
          </p:cNvSpPr>
          <p:nvPr/>
        </p:nvSpPr>
        <p:spPr>
          <a:xfrm>
            <a:off x="271840" y="2005434"/>
            <a:ext cx="8548310" cy="45199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defTabSz="914400">
              <a:lnSpc>
                <a:spcPct val="150000"/>
              </a:lnSpc>
              <a:spcBef>
                <a:spcPts val="0"/>
              </a:spcBef>
              <a:buFont typeface="Arial" charset="0"/>
              <a:buNone/>
              <a:defRPr/>
            </a:pPr>
            <a:r>
              <a:rPr lang="en-US" sz="1800" dirty="0" smtClean="0">
                <a:latin typeface="Roboto" charset="0"/>
                <a:ea typeface="Roboto" charset="0"/>
                <a:cs typeface="Roboto" charset="0"/>
              </a:rPr>
              <a:t>Objectives</a:t>
            </a:r>
          </a:p>
          <a:p>
            <a:pPr marL="685800" lvl="1" defTabSz="914400">
              <a:lnSpc>
                <a:spcPct val="150000"/>
              </a:lnSpc>
              <a:spcBef>
                <a:spcPts val="0"/>
              </a:spcBef>
              <a:buFont typeface="Arial" charset="0"/>
              <a:buChar char="•"/>
              <a:defRPr/>
            </a:pPr>
            <a:r>
              <a:rPr lang="en-US" sz="1400" dirty="0" smtClean="0">
                <a:latin typeface="Roboto" charset="0"/>
                <a:ea typeface="Roboto" charset="0"/>
                <a:cs typeface="Roboto" charset="0"/>
              </a:rPr>
              <a:t>Create a simple Camel route</a:t>
            </a:r>
          </a:p>
          <a:p>
            <a:pPr marL="0" indent="0" defTabSz="914400">
              <a:lnSpc>
                <a:spcPct val="150000"/>
              </a:lnSpc>
              <a:spcBef>
                <a:spcPts val="0"/>
              </a:spcBef>
              <a:buNone/>
              <a:defRPr/>
            </a:pPr>
            <a:r>
              <a:rPr lang="en-US" sz="1800" dirty="0" smtClean="0">
                <a:latin typeface="Roboto" charset="0"/>
                <a:ea typeface="Roboto" charset="0"/>
                <a:cs typeface="Roboto" charset="0"/>
              </a:rPr>
              <a:t>Instructions</a:t>
            </a:r>
            <a:endParaRPr lang="en-US" sz="1600" dirty="0" smtClean="0">
              <a:latin typeface="Roboto" charset="0"/>
              <a:ea typeface="Roboto" charset="0"/>
              <a:cs typeface="Roboto" charset="0"/>
            </a:endParaRPr>
          </a:p>
          <a:p>
            <a:pPr defTabSz="914400">
              <a:lnSpc>
                <a:spcPct val="150000"/>
              </a:lnSpc>
              <a:spcBef>
                <a:spcPts val="0"/>
              </a:spcBef>
              <a:defRPr/>
            </a:pPr>
            <a:r>
              <a:rPr lang="en-US" sz="1400" dirty="0" smtClean="0">
                <a:latin typeface="Roboto" charset="0"/>
                <a:ea typeface="Roboto" charset="0"/>
                <a:cs typeface="Roboto" charset="0"/>
              </a:rPr>
              <a:t>Create </a:t>
            </a:r>
            <a:r>
              <a:rPr lang="en-US" sz="1400" dirty="0">
                <a:latin typeface="Roboto" charset="0"/>
                <a:ea typeface="Roboto" charset="0"/>
                <a:cs typeface="Roboto" charset="0"/>
              </a:rPr>
              <a:t>a new integration </a:t>
            </a:r>
            <a:r>
              <a:rPr lang="en-US" sz="1400" dirty="0" smtClean="0">
                <a:latin typeface="Roboto" charset="0"/>
                <a:ea typeface="Roboto" charset="0"/>
                <a:cs typeface="Roboto" charset="0"/>
              </a:rPr>
              <a:t>module inside </a:t>
            </a:r>
            <a:r>
              <a:rPr lang="en-US" sz="1400" dirty="0">
                <a:latin typeface="Roboto" charset="0"/>
                <a:ea typeface="Roboto" charset="0"/>
                <a:cs typeface="Roboto" charset="0"/>
              </a:rPr>
              <a:t>the services module</a:t>
            </a:r>
          </a:p>
          <a:p>
            <a:pPr lvl="1" defTabSz="914400">
              <a:lnSpc>
                <a:spcPct val="150000"/>
              </a:lnSpc>
              <a:spcBef>
                <a:spcPts val="0"/>
              </a:spcBef>
              <a:defRPr/>
            </a:pPr>
            <a:r>
              <a:rPr lang="en-US" sz="1400" dirty="0">
                <a:latin typeface="Roboto" charset="0"/>
                <a:ea typeface="Roboto" charset="0"/>
                <a:cs typeface="Roboto" charset="0"/>
              </a:rPr>
              <a:t>You can use the Spring XML archetype to generate a new </a:t>
            </a:r>
            <a:r>
              <a:rPr lang="en-US" sz="1400" dirty="0" smtClean="0">
                <a:latin typeface="Roboto" charset="0"/>
                <a:ea typeface="Roboto" charset="0"/>
                <a:cs typeface="Roboto" charset="0"/>
              </a:rPr>
              <a:t>project</a:t>
            </a:r>
            <a:endParaRPr lang="en-US" sz="1400" dirty="0">
              <a:latin typeface="Roboto" charset="0"/>
              <a:ea typeface="Roboto" charset="0"/>
              <a:cs typeface="Roboto" charset="0"/>
            </a:endParaRPr>
          </a:p>
          <a:p>
            <a:pPr lvl="2" defTabSz="914400">
              <a:lnSpc>
                <a:spcPct val="150000"/>
              </a:lnSpc>
              <a:spcBef>
                <a:spcPts val="0"/>
              </a:spcBef>
              <a:defRPr/>
            </a:pPr>
            <a:r>
              <a:rPr lang="en-US" sz="1000" dirty="0">
                <a:latin typeface="Roboto" charset="0"/>
                <a:ea typeface="Roboto" charset="0"/>
                <a:cs typeface="Roboto" charset="0"/>
              </a:rPr>
              <a:t>Go to </a:t>
            </a:r>
            <a:r>
              <a:rPr lang="en-US" sz="1000" i="1" dirty="0">
                <a:latin typeface="Roboto" charset="0"/>
                <a:ea typeface="Roboto" charset="0"/>
                <a:cs typeface="Roboto" charset="0"/>
              </a:rPr>
              <a:t>My Backbase &gt; Docs &gt; Product Documentation &gt; </a:t>
            </a:r>
            <a:r>
              <a:rPr lang="en-US" sz="1000" i="1" dirty="0" smtClean="0">
                <a:latin typeface="Roboto" charset="0"/>
                <a:ea typeface="Roboto" charset="0"/>
                <a:cs typeface="Roboto" charset="0"/>
              </a:rPr>
              <a:t>CXP Documentation &gt; Development </a:t>
            </a:r>
            <a:r>
              <a:rPr lang="en-US" sz="1000" i="1" dirty="0">
                <a:latin typeface="Roboto" charset="0"/>
                <a:ea typeface="Roboto" charset="0"/>
                <a:cs typeface="Roboto" charset="0"/>
              </a:rPr>
              <a:t>Guide &gt; Integration Services &gt; How To Create an Integration Service With Camel Spring XML DSL</a:t>
            </a:r>
          </a:p>
          <a:p>
            <a:pPr defTabSz="914400">
              <a:lnSpc>
                <a:spcPct val="150000"/>
              </a:lnSpc>
              <a:spcBef>
                <a:spcPts val="0"/>
              </a:spcBef>
              <a:defRPr/>
            </a:pPr>
            <a:r>
              <a:rPr lang="en-US" sz="1400" dirty="0" smtClean="0">
                <a:latin typeface="Roboto" charset="0"/>
                <a:ea typeface="Roboto" charset="0"/>
                <a:cs typeface="Roboto" charset="0"/>
              </a:rPr>
              <a:t>Check </a:t>
            </a:r>
            <a:r>
              <a:rPr lang="en-US" sz="1400" dirty="0">
                <a:latin typeface="Roboto" charset="0"/>
                <a:ea typeface="Roboto" charset="0"/>
                <a:cs typeface="Roboto" charset="0"/>
              </a:rPr>
              <a:t>if the </a:t>
            </a:r>
            <a:r>
              <a:rPr lang="en-US" sz="1400" dirty="0" smtClean="0">
                <a:latin typeface="Roboto" charset="0"/>
                <a:ea typeface="Roboto" charset="0"/>
                <a:cs typeface="Roboto" charset="0"/>
              </a:rPr>
              <a:t>newly </a:t>
            </a:r>
            <a:r>
              <a:rPr lang="en-US" sz="1400" dirty="0">
                <a:latin typeface="Roboto" charset="0"/>
                <a:ea typeface="Roboto" charset="0"/>
                <a:cs typeface="Roboto" charset="0"/>
              </a:rPr>
              <a:t>generated module is a </a:t>
            </a:r>
            <a:r>
              <a:rPr lang="en-US" sz="1400" dirty="0" smtClean="0">
                <a:latin typeface="Roboto" charset="0"/>
                <a:ea typeface="Roboto" charset="0"/>
                <a:cs typeface="Roboto" charset="0"/>
              </a:rPr>
              <a:t>sub-module </a:t>
            </a:r>
            <a:r>
              <a:rPr lang="en-US" sz="1400" dirty="0">
                <a:latin typeface="Roboto" charset="0"/>
                <a:ea typeface="Roboto" charset="0"/>
                <a:cs typeface="Roboto" charset="0"/>
              </a:rPr>
              <a:t>of the services module</a:t>
            </a:r>
          </a:p>
          <a:p>
            <a:pPr lvl="1" defTabSz="914400">
              <a:lnSpc>
                <a:spcPct val="150000"/>
              </a:lnSpc>
              <a:spcBef>
                <a:spcPts val="0"/>
              </a:spcBef>
              <a:defRPr/>
            </a:pPr>
            <a:r>
              <a:rPr lang="en-US" sz="1400" dirty="0">
                <a:latin typeface="Roboto" charset="0"/>
                <a:ea typeface="Roboto" charset="0"/>
                <a:cs typeface="Roboto" charset="0"/>
              </a:rPr>
              <a:t>Open the </a:t>
            </a:r>
            <a:r>
              <a:rPr lang="en-US" sz="1400" i="1" dirty="0">
                <a:latin typeface="Roboto" charset="0"/>
                <a:ea typeface="Roboto" charset="0"/>
                <a:cs typeface="Roboto" charset="0"/>
              </a:rPr>
              <a:t>pom.xml</a:t>
            </a:r>
            <a:r>
              <a:rPr lang="en-US" sz="1400" dirty="0">
                <a:latin typeface="Roboto" charset="0"/>
                <a:ea typeface="Roboto" charset="0"/>
                <a:cs typeface="Roboto" charset="0"/>
              </a:rPr>
              <a:t> file of the </a:t>
            </a:r>
            <a:r>
              <a:rPr lang="en-US" sz="1400" dirty="0" smtClean="0">
                <a:latin typeface="Roboto" charset="0"/>
                <a:ea typeface="Roboto" charset="0"/>
                <a:cs typeface="Roboto" charset="0"/>
              </a:rPr>
              <a:t>services and see the </a:t>
            </a:r>
            <a:r>
              <a:rPr lang="en-US" sz="1400" i="1" dirty="0" smtClean="0">
                <a:latin typeface="Roboto" charset="0"/>
                <a:ea typeface="Roboto" charset="0"/>
                <a:cs typeface="Roboto" charset="0"/>
              </a:rPr>
              <a:t>modules</a:t>
            </a:r>
            <a:r>
              <a:rPr lang="en-US" sz="1400" dirty="0" smtClean="0">
                <a:latin typeface="Roboto" charset="0"/>
                <a:ea typeface="Roboto" charset="0"/>
                <a:cs typeface="Roboto" charset="0"/>
              </a:rPr>
              <a:t> section</a:t>
            </a:r>
            <a:endParaRPr lang="en-US" sz="1400" dirty="0">
              <a:latin typeface="Roboto" charset="0"/>
              <a:ea typeface="Roboto" charset="0"/>
              <a:cs typeface="Roboto" charset="0"/>
            </a:endParaRPr>
          </a:p>
          <a:p>
            <a:pPr defTabSz="914400">
              <a:lnSpc>
                <a:spcPct val="150000"/>
              </a:lnSpc>
              <a:spcBef>
                <a:spcPts val="0"/>
              </a:spcBef>
              <a:defRPr/>
            </a:pPr>
            <a:r>
              <a:rPr lang="en-US" sz="1400" dirty="0">
                <a:latin typeface="Roboto" charset="0"/>
                <a:ea typeface="Roboto" charset="0"/>
                <a:cs typeface="Roboto" charset="0"/>
              </a:rPr>
              <a:t>Create a testing route: </a:t>
            </a:r>
            <a:endParaRPr lang="en-US" sz="1400" dirty="0" smtClean="0">
              <a:latin typeface="Roboto" charset="0"/>
              <a:ea typeface="Roboto" charset="0"/>
              <a:cs typeface="Roboto" charset="0"/>
            </a:endParaRPr>
          </a:p>
          <a:p>
            <a:pPr lvl="1" defTabSz="914400">
              <a:lnSpc>
                <a:spcPct val="150000"/>
              </a:lnSpc>
              <a:spcBef>
                <a:spcPts val="0"/>
              </a:spcBef>
              <a:defRPr/>
            </a:pPr>
            <a:r>
              <a:rPr lang="en-US" sz="1000" dirty="0" smtClean="0">
                <a:latin typeface="Roboto" charset="0"/>
                <a:ea typeface="Roboto" charset="0"/>
                <a:cs typeface="Roboto" charset="0"/>
              </a:rPr>
              <a:t>To find one example, see </a:t>
            </a:r>
            <a:r>
              <a:rPr lang="en-US" sz="1000" dirty="0">
                <a:latin typeface="Roboto" charset="0"/>
                <a:ea typeface="Roboto" charset="0"/>
                <a:cs typeface="Roboto" charset="0"/>
              </a:rPr>
              <a:t>the </a:t>
            </a:r>
            <a:r>
              <a:rPr lang="en-US" sz="1000" dirty="0" smtClean="0">
                <a:latin typeface="Roboto" charset="0"/>
                <a:ea typeface="Roboto" charset="0"/>
                <a:cs typeface="Roboto" charset="0"/>
              </a:rPr>
              <a:t>sub-section </a:t>
            </a:r>
            <a:r>
              <a:rPr lang="en-US" sz="1000" i="1" dirty="0" smtClean="0">
                <a:latin typeface="Roboto" charset="0"/>
                <a:ea typeface="Roboto" charset="0"/>
                <a:cs typeface="Roboto" charset="0"/>
              </a:rPr>
              <a:t>Create </a:t>
            </a:r>
            <a:r>
              <a:rPr lang="en-US" sz="1000" i="1" dirty="0">
                <a:latin typeface="Roboto" charset="0"/>
                <a:ea typeface="Roboto" charset="0"/>
                <a:cs typeface="Roboto" charset="0"/>
              </a:rPr>
              <a:t>the Route in Spring </a:t>
            </a:r>
            <a:r>
              <a:rPr lang="en-US" sz="1000" i="1" dirty="0" smtClean="0">
                <a:latin typeface="Roboto" charset="0"/>
                <a:ea typeface="Roboto" charset="0"/>
                <a:cs typeface="Roboto" charset="0"/>
              </a:rPr>
              <a:t>XML</a:t>
            </a:r>
            <a:r>
              <a:rPr lang="en-US" sz="1000" dirty="0" smtClean="0">
                <a:latin typeface="Roboto" charset="0"/>
                <a:ea typeface="Roboto" charset="0"/>
                <a:cs typeface="Roboto" charset="0"/>
              </a:rPr>
              <a:t> in My Backbase</a:t>
            </a:r>
            <a:endParaRPr lang="en-US" sz="1000" i="1" dirty="0">
              <a:latin typeface="Roboto" charset="0"/>
              <a:ea typeface="Roboto" charset="0"/>
              <a:cs typeface="Roboto" charset="0"/>
            </a:endParaRPr>
          </a:p>
          <a:p>
            <a:pPr defTabSz="914400">
              <a:lnSpc>
                <a:spcPct val="150000"/>
              </a:lnSpc>
              <a:spcBef>
                <a:spcPts val="0"/>
              </a:spcBef>
              <a:defRPr/>
            </a:pPr>
            <a:r>
              <a:rPr lang="en-US" sz="1400" dirty="0" smtClean="0">
                <a:latin typeface="Roboto" charset="0"/>
                <a:ea typeface="Roboto" charset="0"/>
                <a:cs typeface="Roboto" charset="0"/>
              </a:rPr>
              <a:t>Add </a:t>
            </a:r>
            <a:r>
              <a:rPr lang="en-US" sz="1400" dirty="0">
                <a:latin typeface="Roboto" charset="0"/>
                <a:ea typeface="Roboto" charset="0"/>
                <a:cs typeface="Roboto" charset="0"/>
              </a:rPr>
              <a:t>the </a:t>
            </a:r>
            <a:r>
              <a:rPr lang="en-US" sz="1400" dirty="0" smtClean="0">
                <a:latin typeface="Roboto" charset="0"/>
                <a:ea typeface="Roboto" charset="0"/>
                <a:cs typeface="Roboto" charset="0"/>
              </a:rPr>
              <a:t>newly </a:t>
            </a:r>
            <a:r>
              <a:rPr lang="en-US" sz="1400" dirty="0">
                <a:latin typeface="Roboto" charset="0"/>
                <a:ea typeface="Roboto" charset="0"/>
                <a:cs typeface="Roboto" charset="0"/>
              </a:rPr>
              <a:t>generated module as a </a:t>
            </a:r>
            <a:r>
              <a:rPr lang="en-US" sz="1400" i="1" dirty="0">
                <a:latin typeface="Roboto" charset="0"/>
                <a:ea typeface="Roboto" charset="0"/>
                <a:cs typeface="Roboto" charset="0"/>
              </a:rPr>
              <a:t>portalserver</a:t>
            </a:r>
            <a:r>
              <a:rPr lang="en-US" sz="1400" dirty="0">
                <a:latin typeface="Roboto" charset="0"/>
                <a:ea typeface="Roboto" charset="0"/>
                <a:cs typeface="Roboto" charset="0"/>
              </a:rPr>
              <a:t> dependency</a:t>
            </a:r>
          </a:p>
          <a:p>
            <a:pPr lvl="1" defTabSz="914400">
              <a:lnSpc>
                <a:spcPct val="150000"/>
              </a:lnSpc>
              <a:spcBef>
                <a:spcPts val="0"/>
              </a:spcBef>
              <a:defRPr/>
            </a:pPr>
            <a:r>
              <a:rPr lang="en-US" sz="1400" dirty="0">
                <a:latin typeface="Roboto" charset="0"/>
                <a:ea typeface="Roboto" charset="0"/>
                <a:cs typeface="Roboto" charset="0"/>
              </a:rPr>
              <a:t>Update the </a:t>
            </a:r>
            <a:r>
              <a:rPr lang="en-US" sz="1400" i="1" dirty="0" smtClean="0">
                <a:latin typeface="Roboto" charset="0"/>
                <a:ea typeface="Roboto" charset="0"/>
                <a:cs typeface="Roboto" charset="0"/>
              </a:rPr>
              <a:t>dependencies </a:t>
            </a:r>
            <a:r>
              <a:rPr lang="en-US" sz="1400" dirty="0" smtClean="0">
                <a:latin typeface="Roboto" charset="0"/>
                <a:ea typeface="Roboto" charset="0"/>
                <a:cs typeface="Roboto" charset="0"/>
              </a:rPr>
              <a:t>section of </a:t>
            </a:r>
            <a:r>
              <a:rPr lang="en-US" sz="1400" i="1" dirty="0" smtClean="0">
                <a:latin typeface="Roboto" charset="0"/>
                <a:ea typeface="Roboto" charset="0"/>
                <a:cs typeface="Roboto" charset="0"/>
              </a:rPr>
              <a:t>webapps/portalserver/</a:t>
            </a:r>
            <a:r>
              <a:rPr lang="en-US" sz="1400" i="1" dirty="0" err="1" smtClean="0">
                <a:latin typeface="Roboto" charset="0"/>
                <a:ea typeface="Roboto" charset="0"/>
                <a:cs typeface="Roboto" charset="0"/>
              </a:rPr>
              <a:t>pom.xml</a:t>
            </a:r>
            <a:r>
              <a:rPr lang="en-US" sz="1400" dirty="0" smtClean="0">
                <a:latin typeface="Roboto" charset="0"/>
                <a:ea typeface="Roboto" charset="0"/>
                <a:cs typeface="Roboto" charset="0"/>
              </a:rPr>
              <a:t> </a:t>
            </a:r>
          </a:p>
          <a:p>
            <a:pPr defTabSz="914400">
              <a:lnSpc>
                <a:spcPct val="150000"/>
              </a:lnSpc>
              <a:spcBef>
                <a:spcPts val="0"/>
              </a:spcBef>
              <a:defRPr/>
            </a:pPr>
            <a:r>
              <a:rPr lang="en-US" sz="1400" dirty="0" smtClean="0">
                <a:latin typeface="Roboto" charset="0"/>
                <a:ea typeface="Roboto" charset="0"/>
                <a:cs typeface="Roboto" charset="0"/>
              </a:rPr>
              <a:t>Test your new route using a browser or an HTTP client (e.g. Postman)</a:t>
            </a:r>
            <a:endParaRPr lang="en-US" sz="1400" dirty="0">
              <a:latin typeface="Roboto" charset="0"/>
              <a:ea typeface="Roboto" charset="0"/>
              <a:cs typeface="Roboto" charset="0"/>
            </a:endParaRPr>
          </a:p>
        </p:txBody>
      </p:sp>
      <p:sp>
        <p:nvSpPr>
          <p:cNvPr id="23" name="Text Placeholder 4"/>
          <p:cNvSpPr txBox="1">
            <a:spLocks/>
          </p:cNvSpPr>
          <p:nvPr/>
        </p:nvSpPr>
        <p:spPr>
          <a:xfrm>
            <a:off x="271839" y="1124799"/>
            <a:ext cx="8401543" cy="5040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latin typeface="Roboto" charset="0"/>
                <a:ea typeface="Roboto" charset="0"/>
                <a:cs typeface="Roboto" charset="0"/>
              </a:rPr>
              <a:t>Creating your first integration project</a:t>
            </a:r>
            <a:endParaRPr lang="en-US" sz="2400" b="1" dirty="0">
              <a:solidFill>
                <a:srgbClr val="FF0000"/>
              </a:solidFill>
              <a:latin typeface="Roboto" charset="0"/>
              <a:ea typeface="Roboto" charset="0"/>
              <a:cs typeface="Roboto" charset="0"/>
            </a:endParaRPr>
          </a:p>
        </p:txBody>
      </p:sp>
    </p:spTree>
    <p:extLst>
      <p:ext uri="{BB962C8B-B14F-4D97-AF65-F5344CB8AC3E}">
        <p14:creationId xmlns:p14="http://schemas.microsoft.com/office/powerpoint/2010/main" xmlns="" val="7833477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46</a:t>
            </a:fld>
            <a:endParaRPr lang="en-US" dirty="0"/>
          </a:p>
        </p:txBody>
      </p:sp>
      <p:sp>
        <p:nvSpPr>
          <p:cNvPr id="4" name="Text Placeholder 3"/>
          <p:cNvSpPr>
            <a:spLocks noGrp="1"/>
          </p:cNvSpPr>
          <p:nvPr>
            <p:ph type="body" sz="quarter" idx="13"/>
          </p:nvPr>
        </p:nvSpPr>
        <p:spPr/>
        <p:txBody>
          <a:bodyPr/>
          <a:lstStyle/>
          <a:p>
            <a:r>
              <a:rPr lang="en-US" dirty="0"/>
              <a:t>Exercise: Create </a:t>
            </a:r>
            <a:r>
              <a:rPr lang="en-US" dirty="0" smtClean="0"/>
              <a:t>a simple Restlet route</a:t>
            </a:r>
            <a:endParaRPr lang="en-US" dirty="0"/>
          </a:p>
        </p:txBody>
      </p:sp>
      <p:sp>
        <p:nvSpPr>
          <p:cNvPr id="6" name="Rectangle 5"/>
          <p:cNvSpPr/>
          <p:nvPr/>
        </p:nvSpPr>
        <p:spPr bwMode="auto">
          <a:xfrm>
            <a:off x="6300192" y="4499595"/>
            <a:ext cx="1584176" cy="1233476"/>
          </a:xfrm>
          <a:prstGeom prst="rect">
            <a:avLst/>
          </a:prstGeom>
          <a:solidFill>
            <a:schemeClr val="tx2">
              <a:lumMod val="25000"/>
              <a:lumOff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400" b="1" dirty="0" smtClean="0">
                <a:latin typeface="Roboto Light"/>
              </a:rPr>
              <a:t>Training Server</a:t>
            </a:r>
            <a:endParaRPr lang="en-US" sz="1400" b="1" dirty="0">
              <a:latin typeface="Roboto Light"/>
            </a:endParaRPr>
          </a:p>
        </p:txBody>
      </p:sp>
      <p:sp>
        <p:nvSpPr>
          <p:cNvPr id="9" name="Rectangle 8"/>
          <p:cNvSpPr/>
          <p:nvPr/>
        </p:nvSpPr>
        <p:spPr bwMode="auto">
          <a:xfrm>
            <a:off x="6555514" y="4889201"/>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REST</a:t>
            </a:r>
          </a:p>
          <a:p>
            <a:pPr algn="ctr"/>
            <a:r>
              <a:rPr lang="en-US" sz="1200" dirty="0" smtClean="0">
                <a:solidFill>
                  <a:schemeClr val="bg1"/>
                </a:solidFill>
                <a:latin typeface="Roboto Light"/>
              </a:rPr>
              <a:t>endpoint</a:t>
            </a:r>
            <a:endParaRPr lang="en-US" sz="1200" dirty="0">
              <a:solidFill>
                <a:schemeClr val="bg1"/>
              </a:solidFill>
              <a:latin typeface="Roboto Light"/>
            </a:endParaRPr>
          </a:p>
        </p:txBody>
      </p:sp>
      <p:sp>
        <p:nvSpPr>
          <p:cNvPr id="12" name="Rectangle 11"/>
          <p:cNvSpPr/>
          <p:nvPr/>
        </p:nvSpPr>
        <p:spPr bwMode="auto">
          <a:xfrm>
            <a:off x="6300192" y="2089107"/>
            <a:ext cx="1643592" cy="1096185"/>
          </a:xfrm>
          <a:prstGeom prst="rect">
            <a:avLst/>
          </a:prstGeom>
          <a:solidFill>
            <a:srgbClr val="CFC8C3"/>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Widget</a:t>
            </a:r>
            <a:endParaRPr lang="en-US" sz="1200" b="1" dirty="0">
              <a:latin typeface="Roboto Light"/>
            </a:endParaRPr>
          </a:p>
        </p:txBody>
      </p:sp>
      <p:sp>
        <p:nvSpPr>
          <p:cNvPr id="13" name="Rectangle 12"/>
          <p:cNvSpPr/>
          <p:nvPr/>
        </p:nvSpPr>
        <p:spPr bwMode="auto">
          <a:xfrm>
            <a:off x="6804248" y="2348952"/>
            <a:ext cx="648127" cy="648000"/>
          </a:xfrm>
          <a:prstGeom prst="rect">
            <a:avLst/>
          </a:prstGeom>
          <a:solidFill>
            <a:srgbClr val="FF0000"/>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Register</a:t>
            </a:r>
          </a:p>
          <a:p>
            <a:pPr algn="ctr"/>
            <a:r>
              <a:rPr lang="en-US" sz="1200" b="1" dirty="0" smtClean="0">
                <a:solidFill>
                  <a:schemeClr val="bg1"/>
                </a:solidFill>
                <a:latin typeface="Roboto Thin"/>
                <a:cs typeface="Roboto Thin"/>
              </a:rPr>
              <a:t>Player</a:t>
            </a:r>
          </a:p>
        </p:txBody>
      </p:sp>
      <p:sp>
        <p:nvSpPr>
          <p:cNvPr id="19" name="Rectangle 18"/>
          <p:cNvSpPr/>
          <p:nvPr/>
        </p:nvSpPr>
        <p:spPr bwMode="auto">
          <a:xfrm>
            <a:off x="7020271" y="3020661"/>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RESTLET</a:t>
            </a:r>
            <a:endParaRPr lang="en-US" sz="800" b="1" dirty="0">
              <a:latin typeface="Roboto Thin"/>
              <a:cs typeface="Roboto Thin"/>
            </a:endParaRPr>
          </a:p>
        </p:txBody>
      </p:sp>
      <p:sp>
        <p:nvSpPr>
          <p:cNvPr id="20" name="Rectangle 19"/>
          <p:cNvSpPr/>
          <p:nvPr/>
        </p:nvSpPr>
        <p:spPr bwMode="auto">
          <a:xfrm>
            <a:off x="7020272" y="4005064"/>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HTTP</a:t>
            </a:r>
            <a:endParaRPr lang="en-US" sz="800" b="1" dirty="0">
              <a:latin typeface="Roboto Thin"/>
              <a:cs typeface="Roboto Thin"/>
            </a:endParaRPr>
          </a:p>
        </p:txBody>
      </p:sp>
      <p:sp>
        <p:nvSpPr>
          <p:cNvPr id="22" name="Text Placeholder 3"/>
          <p:cNvSpPr txBox="1">
            <a:spLocks/>
          </p:cNvSpPr>
          <p:nvPr/>
        </p:nvSpPr>
        <p:spPr>
          <a:xfrm>
            <a:off x="271840" y="1988840"/>
            <a:ext cx="5790088" cy="45199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defTabSz="914400">
              <a:lnSpc>
                <a:spcPct val="150000"/>
              </a:lnSpc>
              <a:spcBef>
                <a:spcPts val="0"/>
              </a:spcBef>
              <a:buFont typeface="Arial" charset="0"/>
              <a:buNone/>
              <a:defRPr/>
            </a:pPr>
            <a:r>
              <a:rPr lang="en-US" sz="1800" dirty="0" smtClean="0">
                <a:latin typeface="Roboto" charset="0"/>
                <a:ea typeface="Roboto" charset="0"/>
                <a:cs typeface="Roboto" charset="0"/>
              </a:rPr>
              <a:t>Objectives</a:t>
            </a:r>
          </a:p>
          <a:p>
            <a:pPr marL="685800" lvl="1" defTabSz="914400">
              <a:lnSpc>
                <a:spcPct val="150000"/>
              </a:lnSpc>
              <a:spcBef>
                <a:spcPts val="0"/>
              </a:spcBef>
              <a:buFont typeface="Arial" charset="0"/>
              <a:buChar char="•"/>
              <a:defRPr/>
            </a:pPr>
            <a:r>
              <a:rPr lang="en-US" sz="1400" dirty="0" smtClean="0">
                <a:latin typeface="Roboto" charset="0"/>
                <a:ea typeface="Roboto" charset="0"/>
                <a:cs typeface="Roboto" charset="0"/>
              </a:rPr>
              <a:t>Create a route used to register a new player</a:t>
            </a:r>
          </a:p>
          <a:p>
            <a:pPr marL="0" indent="0" defTabSz="914400">
              <a:lnSpc>
                <a:spcPct val="150000"/>
              </a:lnSpc>
              <a:spcBef>
                <a:spcPts val="0"/>
              </a:spcBef>
              <a:buNone/>
              <a:defRPr/>
            </a:pPr>
            <a:r>
              <a:rPr lang="en-US" sz="1800" dirty="0" smtClean="0">
                <a:latin typeface="Roboto" charset="0"/>
                <a:ea typeface="Roboto" charset="0"/>
                <a:cs typeface="Roboto" charset="0"/>
              </a:rPr>
              <a:t>Instructions</a:t>
            </a:r>
          </a:p>
          <a:p>
            <a:pPr lvl="1" defTabSz="914400">
              <a:lnSpc>
                <a:spcPct val="150000"/>
              </a:lnSpc>
              <a:spcBef>
                <a:spcPts val="0"/>
              </a:spcBef>
              <a:buFont typeface="Arial" charset="0"/>
              <a:buChar char="•"/>
              <a:defRPr/>
            </a:pPr>
            <a:r>
              <a:rPr lang="en-US" sz="1400" dirty="0">
                <a:latin typeface="Roboto" charset="0"/>
                <a:ea typeface="Roboto" charset="0"/>
                <a:cs typeface="Roboto" charset="0"/>
              </a:rPr>
              <a:t>Create a </a:t>
            </a:r>
            <a:r>
              <a:rPr lang="en-US" sz="1400" dirty="0" smtClean="0">
                <a:latin typeface="Roboto" charset="0"/>
                <a:ea typeface="Roboto" charset="0"/>
                <a:cs typeface="Roboto" charset="0"/>
              </a:rPr>
              <a:t>route having the </a:t>
            </a:r>
            <a:r>
              <a:rPr lang="en-US" sz="1400" i="1" dirty="0" smtClean="0">
                <a:latin typeface="Roboto" charset="0"/>
                <a:ea typeface="Roboto" charset="0"/>
                <a:cs typeface="Roboto" charset="0"/>
              </a:rPr>
              <a:t>from</a:t>
            </a:r>
            <a:r>
              <a:rPr lang="en-US" sz="1400" dirty="0" smtClean="0">
                <a:latin typeface="Roboto" charset="0"/>
                <a:ea typeface="Roboto" charset="0"/>
                <a:cs typeface="Roboto" charset="0"/>
              </a:rPr>
              <a:t> </a:t>
            </a:r>
            <a:r>
              <a:rPr lang="en-US" sz="1400" i="1" dirty="0" smtClean="0">
                <a:latin typeface="Roboto" charset="0"/>
                <a:ea typeface="Roboto" charset="0"/>
                <a:cs typeface="Roboto" charset="0"/>
              </a:rPr>
              <a:t>element </a:t>
            </a:r>
            <a:r>
              <a:rPr lang="en-US" sz="1400" dirty="0" smtClean="0">
                <a:latin typeface="Roboto" charset="0"/>
                <a:ea typeface="Roboto" charset="0"/>
                <a:cs typeface="Roboto" charset="0"/>
              </a:rPr>
              <a:t>pointing to </a:t>
            </a:r>
            <a:r>
              <a:rPr lang="en-US" sz="1400" i="1" dirty="0" smtClean="0">
                <a:latin typeface="Roboto" charset="0"/>
                <a:ea typeface="Roboto" charset="0"/>
                <a:cs typeface="Roboto" charset="0"/>
              </a:rPr>
              <a:t>/player/register. Only </a:t>
            </a:r>
            <a:r>
              <a:rPr lang="en-US" sz="1400" dirty="0" smtClean="0">
                <a:latin typeface="Roboto" charset="0"/>
                <a:ea typeface="Roboto" charset="0"/>
                <a:cs typeface="Roboto" charset="0"/>
              </a:rPr>
              <a:t>the method POST should be allowed</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Log the incoming message (e.g. </a:t>
            </a:r>
            <a:r>
              <a:rPr lang="en-US" sz="1400" i="1" dirty="0" smtClean="0">
                <a:latin typeface="Roboto" charset="0"/>
                <a:ea typeface="Roboto" charset="0"/>
                <a:cs typeface="Roboto" charset="0"/>
              </a:rPr>
              <a:t>input headers</a:t>
            </a:r>
            <a:r>
              <a:rPr lang="en-US" sz="1400" dirty="0" smtClean="0">
                <a:latin typeface="Roboto" charset="0"/>
                <a:ea typeface="Roboto" charset="0"/>
                <a:cs typeface="Roboto" charset="0"/>
              </a:rPr>
              <a:t> and </a:t>
            </a:r>
            <a:r>
              <a:rPr lang="en-US" sz="1400" i="1" dirty="0" smtClean="0">
                <a:latin typeface="Roboto" charset="0"/>
                <a:ea typeface="Roboto" charset="0"/>
                <a:cs typeface="Roboto" charset="0"/>
              </a:rPr>
              <a:t>body</a:t>
            </a:r>
            <a:r>
              <a:rPr lang="en-US" sz="1400" dirty="0" smtClean="0">
                <a:latin typeface="Roboto" charset="0"/>
                <a:ea typeface="Roboto" charset="0"/>
                <a:cs typeface="Roboto" charset="0"/>
              </a:rPr>
              <a:t>) using the </a:t>
            </a:r>
            <a:r>
              <a:rPr lang="en-US" sz="1400" i="1" dirty="0" smtClean="0">
                <a:latin typeface="Roboto" charset="0"/>
                <a:ea typeface="Roboto" charset="0"/>
                <a:cs typeface="Roboto" charset="0"/>
              </a:rPr>
              <a:t>log</a:t>
            </a:r>
            <a:r>
              <a:rPr lang="en-US" sz="1400" dirty="0" smtClean="0">
                <a:latin typeface="Roboto" charset="0"/>
                <a:ea typeface="Roboto" charset="0"/>
                <a:cs typeface="Roboto" charset="0"/>
              </a:rPr>
              <a:t> component</a:t>
            </a:r>
          </a:p>
          <a:p>
            <a:pPr lvl="1" defTabSz="914400">
              <a:lnSpc>
                <a:spcPct val="150000"/>
              </a:lnSpc>
              <a:spcBef>
                <a:spcPts val="0"/>
              </a:spcBef>
              <a:buFont typeface="Arial" charset="0"/>
              <a:buChar char="•"/>
              <a:defRPr/>
            </a:pPr>
            <a:r>
              <a:rPr lang="en-US" sz="1400" dirty="0">
                <a:latin typeface="Roboto" charset="0"/>
                <a:ea typeface="Roboto" charset="0"/>
                <a:cs typeface="Roboto" charset="0"/>
              </a:rPr>
              <a:t>Forward the POST request to the training server endpoint (</a:t>
            </a:r>
            <a:r>
              <a:rPr lang="en-US" sz="1400" i="1" dirty="0">
                <a:latin typeface="Roboto" charset="0"/>
                <a:ea typeface="Roboto" charset="0"/>
                <a:cs typeface="Roboto" charset="0"/>
              </a:rPr>
              <a:t>http://localhost:9999/training-server/rest/player)</a:t>
            </a:r>
            <a:endParaRPr lang="en-US" sz="1400" i="1" dirty="0" smtClean="0">
              <a:latin typeface="Roboto" charset="0"/>
              <a:ea typeface="Roboto" charset="0"/>
              <a:cs typeface="Roboto" charset="0"/>
            </a:endParaRPr>
          </a:p>
          <a:p>
            <a:pPr lvl="1" defTabSz="914400">
              <a:lnSpc>
                <a:spcPct val="150000"/>
              </a:lnSpc>
              <a:spcBef>
                <a:spcPts val="0"/>
              </a:spcBef>
              <a:buFont typeface="Arial" charset="0"/>
              <a:buChar char="•"/>
              <a:defRPr/>
            </a:pPr>
            <a:r>
              <a:rPr lang="en-US" sz="1400" dirty="0">
                <a:latin typeface="Roboto" charset="0"/>
                <a:ea typeface="Roboto" charset="0"/>
                <a:cs typeface="Roboto" charset="0"/>
              </a:rPr>
              <a:t>Test the </a:t>
            </a:r>
            <a:r>
              <a:rPr lang="en-US" sz="1400" dirty="0" smtClean="0">
                <a:latin typeface="Roboto" charset="0"/>
                <a:ea typeface="Roboto" charset="0"/>
                <a:cs typeface="Roboto" charset="0"/>
              </a:rPr>
              <a:t>newly created route </a:t>
            </a:r>
            <a:r>
              <a:rPr lang="en-US" sz="1400" dirty="0">
                <a:latin typeface="Roboto" charset="0"/>
                <a:ea typeface="Roboto" charset="0"/>
                <a:cs typeface="Roboto" charset="0"/>
              </a:rPr>
              <a:t>making a POST call to </a:t>
            </a:r>
            <a:r>
              <a:rPr lang="en-US" sz="1400" dirty="0" smtClean="0">
                <a:latin typeface="Roboto" charset="0"/>
                <a:ea typeface="Roboto" charset="0"/>
                <a:cs typeface="Roboto" charset="0"/>
              </a:rPr>
              <a:t>the </a:t>
            </a:r>
            <a:r>
              <a:rPr lang="en-US" sz="1400" i="1" dirty="0" smtClean="0">
                <a:latin typeface="Roboto" charset="0"/>
                <a:ea typeface="Roboto" charset="0"/>
                <a:cs typeface="Roboto" charset="0"/>
              </a:rPr>
              <a:t>/player/register</a:t>
            </a:r>
            <a:r>
              <a:rPr lang="en-US" sz="1400" dirty="0" smtClean="0">
                <a:latin typeface="Roboto" charset="0"/>
                <a:ea typeface="Roboto" charset="0"/>
                <a:cs typeface="Roboto" charset="0"/>
              </a:rPr>
              <a:t> route. You can use an HTTP client like Postman or the </a:t>
            </a:r>
            <a:r>
              <a:rPr lang="en-US" sz="1400" i="1" dirty="0" smtClean="0">
                <a:latin typeface="Roboto" charset="0"/>
                <a:ea typeface="Roboto" charset="0"/>
                <a:cs typeface="Roboto" charset="0"/>
              </a:rPr>
              <a:t>Register Player</a:t>
            </a:r>
            <a:r>
              <a:rPr lang="en-US" sz="1400" dirty="0" smtClean="0">
                <a:latin typeface="Roboto" charset="0"/>
                <a:ea typeface="Roboto" charset="0"/>
                <a:cs typeface="Roboto" charset="0"/>
              </a:rPr>
              <a:t> </a:t>
            </a:r>
            <a:r>
              <a:rPr lang="en-US" sz="1400" dirty="0">
                <a:latin typeface="Roboto" charset="0"/>
                <a:ea typeface="Roboto" charset="0"/>
                <a:cs typeface="Roboto" charset="0"/>
              </a:rPr>
              <a:t>widget</a:t>
            </a:r>
          </a:p>
          <a:p>
            <a:pPr marL="457200" lvl="1" indent="0" defTabSz="914400">
              <a:lnSpc>
                <a:spcPct val="150000"/>
              </a:lnSpc>
              <a:spcBef>
                <a:spcPts val="0"/>
              </a:spcBef>
              <a:buNone/>
              <a:defRPr/>
            </a:pPr>
            <a:endParaRPr lang="en-US" sz="1400" dirty="0">
              <a:latin typeface="Roboto" charset="0"/>
              <a:ea typeface="Roboto" charset="0"/>
              <a:cs typeface="Roboto" charset="0"/>
            </a:endParaRPr>
          </a:p>
          <a:p>
            <a:pPr lvl="1" defTabSz="914400">
              <a:lnSpc>
                <a:spcPct val="150000"/>
              </a:lnSpc>
              <a:spcBef>
                <a:spcPts val="0"/>
              </a:spcBef>
              <a:buFont typeface="Arial" charset="0"/>
              <a:buChar char="•"/>
              <a:defRPr/>
            </a:pPr>
            <a:endParaRPr lang="en-US" sz="1000" i="1" dirty="0" smtClean="0">
              <a:latin typeface="Roboto" charset="0"/>
              <a:ea typeface="Roboto" charset="0"/>
              <a:cs typeface="Roboto" charset="0"/>
            </a:endParaRPr>
          </a:p>
          <a:p>
            <a:pPr marL="0" indent="0" defTabSz="914400">
              <a:lnSpc>
                <a:spcPct val="150000"/>
              </a:lnSpc>
              <a:spcBef>
                <a:spcPts val="0"/>
              </a:spcBef>
              <a:buNone/>
              <a:defRPr/>
            </a:pPr>
            <a:endParaRPr lang="en-US" sz="1800" dirty="0" smtClean="0">
              <a:latin typeface="Roboto" charset="0"/>
              <a:ea typeface="Roboto" charset="0"/>
              <a:cs typeface="Roboto" charset="0"/>
            </a:endParaRPr>
          </a:p>
        </p:txBody>
      </p:sp>
      <p:sp>
        <p:nvSpPr>
          <p:cNvPr id="23" name="Text Placeholder 4"/>
          <p:cNvSpPr txBox="1">
            <a:spLocks/>
          </p:cNvSpPr>
          <p:nvPr/>
        </p:nvSpPr>
        <p:spPr>
          <a:xfrm>
            <a:off x="271839" y="1124799"/>
            <a:ext cx="8401543" cy="5040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latin typeface="Roboto" charset="0"/>
                <a:ea typeface="Roboto" charset="0"/>
                <a:cs typeface="Roboto" charset="0"/>
              </a:rPr>
              <a:t>Registering a new player</a:t>
            </a:r>
            <a:endParaRPr lang="en-US" sz="2400" b="1" dirty="0">
              <a:solidFill>
                <a:srgbClr val="FF0000"/>
              </a:solidFill>
              <a:latin typeface="Roboto" charset="0"/>
              <a:ea typeface="Roboto" charset="0"/>
              <a:cs typeface="Roboto" charset="0"/>
            </a:endParaRPr>
          </a:p>
        </p:txBody>
      </p:sp>
      <p:cxnSp>
        <p:nvCxnSpPr>
          <p:cNvPr id="24" name="Elbow Connector 23"/>
          <p:cNvCxnSpPr>
            <a:stCxn id="19" idx="2"/>
            <a:endCxn id="20" idx="0"/>
          </p:cNvCxnSpPr>
          <p:nvPr/>
        </p:nvCxnSpPr>
        <p:spPr>
          <a:xfrm rot="16200000" flipH="1">
            <a:off x="6880859" y="3775053"/>
            <a:ext cx="460019" cy="1"/>
          </a:xfrm>
          <a:prstGeom prst="bentConnector3">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p:nvPr/>
        </p:nvCxnSpPr>
        <p:spPr>
          <a:xfrm rot="5400000" flipH="1" flipV="1">
            <a:off x="5970096" y="3759384"/>
            <a:ext cx="3095871" cy="851504"/>
          </a:xfrm>
          <a:prstGeom prst="bentConnector4">
            <a:avLst>
              <a:gd name="adj1" fmla="val -7384"/>
              <a:gd name="adj2" fmla="val 135003"/>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572688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Elbow Connector 30"/>
          <p:cNvCxnSpPr/>
          <p:nvPr/>
        </p:nvCxnSpPr>
        <p:spPr>
          <a:xfrm rot="5400000" flipH="1" flipV="1">
            <a:off x="7616217" y="4135010"/>
            <a:ext cx="735519" cy="12700"/>
          </a:xfrm>
          <a:prstGeom prst="bentConnector3">
            <a:avLst>
              <a:gd name="adj1" fmla="val 50000"/>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p:nvPr/>
        </p:nvCxnSpPr>
        <p:spPr>
          <a:xfrm rot="5400000" flipH="1" flipV="1">
            <a:off x="7616216" y="4948888"/>
            <a:ext cx="735519" cy="12700"/>
          </a:xfrm>
          <a:prstGeom prst="bentConnector3">
            <a:avLst>
              <a:gd name="adj1" fmla="val 50000"/>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0"/>
          </p:nvPr>
        </p:nvSpPr>
        <p:spPr/>
        <p:txBody>
          <a:bodyPr/>
          <a:lstStyle/>
          <a:p>
            <a:fld id="{6FF59741-7650-A046-95B5-8D31235C520E}" type="slidenum">
              <a:rPr lang="en-US" smtClean="0"/>
              <a:pPr/>
              <a:t>47</a:t>
            </a:fld>
            <a:endParaRPr lang="en-US" dirty="0"/>
          </a:p>
        </p:txBody>
      </p:sp>
      <p:sp>
        <p:nvSpPr>
          <p:cNvPr id="4" name="Text Placeholder 3"/>
          <p:cNvSpPr>
            <a:spLocks noGrp="1"/>
          </p:cNvSpPr>
          <p:nvPr>
            <p:ph type="body" sz="quarter" idx="13"/>
          </p:nvPr>
        </p:nvSpPr>
        <p:spPr/>
        <p:txBody>
          <a:bodyPr/>
          <a:lstStyle/>
          <a:p>
            <a:r>
              <a:rPr lang="en-US" dirty="0"/>
              <a:t>Exercise: Create </a:t>
            </a:r>
            <a:r>
              <a:rPr lang="en-US" dirty="0" smtClean="0"/>
              <a:t>a simple Restlet route</a:t>
            </a:r>
            <a:endParaRPr lang="en-US" dirty="0"/>
          </a:p>
        </p:txBody>
      </p:sp>
      <p:sp>
        <p:nvSpPr>
          <p:cNvPr id="6" name="Rectangle 5"/>
          <p:cNvSpPr/>
          <p:nvPr/>
        </p:nvSpPr>
        <p:spPr bwMode="auto">
          <a:xfrm>
            <a:off x="5542054" y="4304084"/>
            <a:ext cx="1584176" cy="1233476"/>
          </a:xfrm>
          <a:prstGeom prst="rect">
            <a:avLst/>
          </a:prstGeom>
          <a:solidFill>
            <a:schemeClr val="tx2">
              <a:lumMod val="25000"/>
              <a:lumOff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400" b="1" dirty="0" smtClean="0">
                <a:latin typeface="Roboto Light"/>
              </a:rPr>
              <a:t>Training Server</a:t>
            </a:r>
            <a:endParaRPr lang="en-US" sz="1400" b="1" dirty="0">
              <a:latin typeface="Roboto Light"/>
            </a:endParaRPr>
          </a:p>
        </p:txBody>
      </p:sp>
      <p:sp>
        <p:nvSpPr>
          <p:cNvPr id="9" name="Rectangle 8"/>
          <p:cNvSpPr/>
          <p:nvPr/>
        </p:nvSpPr>
        <p:spPr bwMode="auto">
          <a:xfrm>
            <a:off x="5797376" y="4761384"/>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REST</a:t>
            </a:r>
          </a:p>
          <a:p>
            <a:pPr algn="ctr"/>
            <a:r>
              <a:rPr lang="en-US" sz="1200" dirty="0" smtClean="0">
                <a:solidFill>
                  <a:schemeClr val="bg1"/>
                </a:solidFill>
                <a:latin typeface="Roboto Light"/>
              </a:rPr>
              <a:t>endpoint</a:t>
            </a:r>
            <a:endParaRPr lang="en-US" sz="1200" dirty="0">
              <a:solidFill>
                <a:schemeClr val="bg1"/>
              </a:solidFill>
              <a:latin typeface="Roboto Light"/>
            </a:endParaRPr>
          </a:p>
        </p:txBody>
      </p:sp>
      <p:sp>
        <p:nvSpPr>
          <p:cNvPr id="12" name="Rectangle 11"/>
          <p:cNvSpPr/>
          <p:nvPr/>
        </p:nvSpPr>
        <p:spPr bwMode="auto">
          <a:xfrm>
            <a:off x="5542054" y="2132856"/>
            <a:ext cx="1643592" cy="1096185"/>
          </a:xfrm>
          <a:prstGeom prst="rect">
            <a:avLst/>
          </a:prstGeom>
          <a:solidFill>
            <a:srgbClr val="CFC8C3"/>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Widget</a:t>
            </a:r>
            <a:endParaRPr lang="en-US" sz="1200" b="1" dirty="0">
              <a:latin typeface="Roboto Light"/>
            </a:endParaRPr>
          </a:p>
        </p:txBody>
      </p:sp>
      <p:sp>
        <p:nvSpPr>
          <p:cNvPr id="13" name="Rectangle 12"/>
          <p:cNvSpPr/>
          <p:nvPr/>
        </p:nvSpPr>
        <p:spPr bwMode="auto">
          <a:xfrm>
            <a:off x="6046110" y="2392701"/>
            <a:ext cx="648127" cy="648000"/>
          </a:xfrm>
          <a:prstGeom prst="rect">
            <a:avLst/>
          </a:prstGeom>
          <a:solidFill>
            <a:srgbClr val="FF0000"/>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List</a:t>
            </a:r>
          </a:p>
          <a:p>
            <a:pPr algn="ctr"/>
            <a:r>
              <a:rPr lang="en-US" sz="1200" b="1" dirty="0" smtClean="0">
                <a:solidFill>
                  <a:schemeClr val="bg1"/>
                </a:solidFill>
                <a:latin typeface="Roboto Thin"/>
                <a:cs typeface="Roboto Thin"/>
              </a:rPr>
              <a:t>Players</a:t>
            </a:r>
          </a:p>
        </p:txBody>
      </p:sp>
      <p:sp>
        <p:nvSpPr>
          <p:cNvPr id="19" name="Rectangle 18"/>
          <p:cNvSpPr/>
          <p:nvPr/>
        </p:nvSpPr>
        <p:spPr bwMode="auto">
          <a:xfrm>
            <a:off x="6262133" y="3064410"/>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RESTLET</a:t>
            </a:r>
            <a:endParaRPr lang="en-US" sz="800" b="1" dirty="0">
              <a:latin typeface="Roboto Thin"/>
              <a:cs typeface="Roboto Thin"/>
            </a:endParaRPr>
          </a:p>
        </p:txBody>
      </p:sp>
      <p:sp>
        <p:nvSpPr>
          <p:cNvPr id="20" name="Rectangle 19"/>
          <p:cNvSpPr/>
          <p:nvPr/>
        </p:nvSpPr>
        <p:spPr bwMode="auto">
          <a:xfrm>
            <a:off x="6262134" y="3861048"/>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HTTP</a:t>
            </a:r>
            <a:endParaRPr lang="en-US" sz="800" b="1" dirty="0">
              <a:latin typeface="Roboto Thin"/>
              <a:cs typeface="Roboto Thin"/>
            </a:endParaRPr>
          </a:p>
        </p:txBody>
      </p:sp>
      <p:sp>
        <p:nvSpPr>
          <p:cNvPr id="22" name="Text Placeholder 3"/>
          <p:cNvSpPr txBox="1">
            <a:spLocks/>
          </p:cNvSpPr>
          <p:nvPr/>
        </p:nvSpPr>
        <p:spPr>
          <a:xfrm>
            <a:off x="271840" y="1988840"/>
            <a:ext cx="5160149" cy="45199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defTabSz="914400">
              <a:lnSpc>
                <a:spcPct val="150000"/>
              </a:lnSpc>
              <a:spcBef>
                <a:spcPts val="0"/>
              </a:spcBef>
              <a:buFont typeface="Arial" charset="0"/>
              <a:buNone/>
              <a:defRPr/>
            </a:pPr>
            <a:r>
              <a:rPr lang="en-US" sz="1800" dirty="0" smtClean="0">
                <a:latin typeface="Roboto" charset="0"/>
                <a:ea typeface="Roboto" charset="0"/>
                <a:cs typeface="Roboto" charset="0"/>
              </a:rPr>
              <a:t>Objectives</a:t>
            </a:r>
          </a:p>
          <a:p>
            <a:pPr marL="685800" lvl="1" defTabSz="914400">
              <a:lnSpc>
                <a:spcPct val="150000"/>
              </a:lnSpc>
              <a:spcBef>
                <a:spcPts val="0"/>
              </a:spcBef>
              <a:buFont typeface="Arial" charset="0"/>
              <a:buChar char="•"/>
              <a:defRPr/>
            </a:pPr>
            <a:r>
              <a:rPr lang="en-US" sz="1400" dirty="0" smtClean="0">
                <a:latin typeface="Roboto" charset="0"/>
                <a:ea typeface="Roboto" charset="0"/>
                <a:cs typeface="Roboto" charset="0"/>
              </a:rPr>
              <a:t>Create a route to list players. </a:t>
            </a:r>
          </a:p>
          <a:p>
            <a:pPr marL="0" indent="0" defTabSz="914400">
              <a:lnSpc>
                <a:spcPct val="150000"/>
              </a:lnSpc>
              <a:spcBef>
                <a:spcPts val="0"/>
              </a:spcBef>
              <a:buNone/>
              <a:defRPr/>
            </a:pPr>
            <a:r>
              <a:rPr lang="en-US" sz="1800" dirty="0" smtClean="0">
                <a:latin typeface="Roboto" charset="0"/>
                <a:ea typeface="Roboto" charset="0"/>
                <a:cs typeface="Roboto" charset="0"/>
              </a:rPr>
              <a:t>Instructions</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Define a route that:</a:t>
            </a:r>
          </a:p>
          <a:p>
            <a:pPr lvl="2" defTabSz="914400">
              <a:lnSpc>
                <a:spcPct val="150000"/>
              </a:lnSpc>
              <a:spcBef>
                <a:spcPts val="0"/>
              </a:spcBef>
              <a:buFont typeface="Arial" charset="0"/>
              <a:buChar char="•"/>
              <a:defRPr/>
            </a:pPr>
            <a:r>
              <a:rPr lang="en-US" sz="1400" dirty="0" smtClean="0">
                <a:latin typeface="Roboto" charset="0"/>
                <a:ea typeface="Roboto" charset="0"/>
                <a:cs typeface="Roboto" charset="0"/>
              </a:rPr>
              <a:t>Get a list of players from the training server</a:t>
            </a:r>
            <a:endParaRPr lang="en-US" sz="1400" dirty="0">
              <a:latin typeface="Roboto" charset="0"/>
              <a:ea typeface="Roboto" charset="0"/>
              <a:cs typeface="Roboto" charset="0"/>
            </a:endParaRPr>
          </a:p>
          <a:p>
            <a:pPr lvl="2" defTabSz="914400">
              <a:lnSpc>
                <a:spcPct val="150000"/>
              </a:lnSpc>
              <a:spcBef>
                <a:spcPts val="0"/>
              </a:spcBef>
              <a:buFont typeface="Arial" charset="0"/>
              <a:buChar char="•"/>
              <a:defRPr/>
            </a:pPr>
            <a:r>
              <a:rPr lang="en-US" sz="1400" dirty="0" smtClean="0">
                <a:latin typeface="Roboto" charset="0"/>
                <a:ea typeface="Roboto" charset="0"/>
                <a:cs typeface="Roboto" charset="0"/>
              </a:rPr>
              <a:t>Unmarshall the list of players from JSON into a Java object. </a:t>
            </a:r>
          </a:p>
          <a:p>
            <a:pPr lvl="2" defTabSz="914400">
              <a:lnSpc>
                <a:spcPct val="150000"/>
              </a:lnSpc>
              <a:spcBef>
                <a:spcPts val="0"/>
              </a:spcBef>
              <a:buFont typeface="Arial" charset="0"/>
              <a:buChar char="•"/>
              <a:defRPr/>
            </a:pPr>
            <a:r>
              <a:rPr lang="en-US" sz="1400" dirty="0" smtClean="0">
                <a:latin typeface="Roboto" charset="0"/>
                <a:ea typeface="Roboto" charset="0"/>
                <a:cs typeface="Roboto" charset="0"/>
              </a:rPr>
              <a:t>Call a processor to sort the list of players by one attribute specified in the query string parameter </a:t>
            </a:r>
            <a:endParaRPr lang="en-US" sz="1400" dirty="0">
              <a:latin typeface="Roboto" charset="0"/>
              <a:ea typeface="Roboto" charset="0"/>
              <a:cs typeface="Roboto" charset="0"/>
            </a:endParaRPr>
          </a:p>
          <a:p>
            <a:pPr lvl="2" defTabSz="914400">
              <a:lnSpc>
                <a:spcPct val="150000"/>
              </a:lnSpc>
              <a:spcBef>
                <a:spcPts val="0"/>
              </a:spcBef>
              <a:buFont typeface="Arial" charset="0"/>
              <a:buChar char="•"/>
              <a:defRPr/>
            </a:pPr>
            <a:r>
              <a:rPr lang="en-US" sz="1400" dirty="0" smtClean="0">
                <a:latin typeface="Roboto" charset="0"/>
                <a:ea typeface="Roboto" charset="0"/>
                <a:cs typeface="Roboto" charset="0"/>
              </a:rPr>
              <a:t>Marshall the Java </a:t>
            </a:r>
            <a:r>
              <a:rPr lang="en-US" sz="1400" dirty="0">
                <a:latin typeface="Roboto" charset="0"/>
                <a:ea typeface="Roboto" charset="0"/>
                <a:cs typeface="Roboto" charset="0"/>
              </a:rPr>
              <a:t>Objects back to </a:t>
            </a:r>
            <a:r>
              <a:rPr lang="en-US" sz="1400" dirty="0" smtClean="0">
                <a:latin typeface="Roboto" charset="0"/>
                <a:ea typeface="Roboto" charset="0"/>
                <a:cs typeface="Roboto" charset="0"/>
              </a:rPr>
              <a:t>JSON</a:t>
            </a:r>
          </a:p>
          <a:p>
            <a:pPr lvl="2" defTabSz="914400">
              <a:lnSpc>
                <a:spcPct val="150000"/>
              </a:lnSpc>
              <a:spcBef>
                <a:spcPts val="0"/>
              </a:spcBef>
              <a:buFont typeface="Arial" charset="0"/>
              <a:buChar char="•"/>
              <a:defRPr/>
            </a:pPr>
            <a:r>
              <a:rPr lang="en-US" sz="1400" dirty="0" smtClean="0">
                <a:latin typeface="Roboto" charset="0"/>
                <a:ea typeface="Roboto" charset="0"/>
                <a:cs typeface="Roboto" charset="0"/>
              </a:rPr>
              <a:t>Test the Camel route using an HTTP client (e.g. Postman) and the </a:t>
            </a:r>
            <a:r>
              <a:rPr lang="en-US" sz="1400" i="1" dirty="0" smtClean="0">
                <a:latin typeface="Roboto" charset="0"/>
                <a:ea typeface="Roboto" charset="0"/>
                <a:cs typeface="Roboto" charset="0"/>
              </a:rPr>
              <a:t>List Players</a:t>
            </a:r>
            <a:r>
              <a:rPr lang="en-US" sz="1400" dirty="0" smtClean="0">
                <a:latin typeface="Roboto" charset="0"/>
                <a:ea typeface="Roboto" charset="0"/>
                <a:cs typeface="Roboto" charset="0"/>
              </a:rPr>
              <a:t> widget</a:t>
            </a:r>
            <a:endParaRPr lang="en-US" sz="1400" dirty="0">
              <a:latin typeface="Roboto" charset="0"/>
              <a:ea typeface="Roboto" charset="0"/>
              <a:cs typeface="Roboto" charset="0"/>
            </a:endParaRPr>
          </a:p>
        </p:txBody>
      </p:sp>
      <p:sp>
        <p:nvSpPr>
          <p:cNvPr id="23" name="Text Placeholder 4"/>
          <p:cNvSpPr txBox="1">
            <a:spLocks/>
          </p:cNvSpPr>
          <p:nvPr/>
        </p:nvSpPr>
        <p:spPr>
          <a:xfrm>
            <a:off x="271839" y="1124799"/>
            <a:ext cx="8401543" cy="5040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latin typeface="Roboto" charset="0"/>
                <a:ea typeface="Roboto" charset="0"/>
                <a:cs typeface="Roboto" charset="0"/>
              </a:rPr>
              <a:t>Listing players</a:t>
            </a:r>
            <a:endParaRPr lang="en-US" sz="2400" b="1" dirty="0">
              <a:solidFill>
                <a:srgbClr val="FF0000"/>
              </a:solidFill>
              <a:latin typeface="Roboto" charset="0"/>
              <a:ea typeface="Roboto" charset="0"/>
              <a:cs typeface="Roboto" charset="0"/>
            </a:endParaRPr>
          </a:p>
        </p:txBody>
      </p:sp>
      <p:cxnSp>
        <p:nvCxnSpPr>
          <p:cNvPr id="24" name="Elbow Connector 23"/>
          <p:cNvCxnSpPr>
            <a:stCxn id="19" idx="2"/>
            <a:endCxn id="20" idx="0"/>
          </p:cNvCxnSpPr>
          <p:nvPr/>
        </p:nvCxnSpPr>
        <p:spPr>
          <a:xfrm rot="16200000" flipH="1">
            <a:off x="6216603" y="3724920"/>
            <a:ext cx="272254" cy="1"/>
          </a:xfrm>
          <a:prstGeom prst="bentConnector3">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bwMode="auto">
          <a:xfrm>
            <a:off x="7414262" y="4869160"/>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000" dirty="0" smtClean="0">
                <a:solidFill>
                  <a:schemeClr val="bg1"/>
                </a:solidFill>
                <a:latin typeface="Roboto Light"/>
              </a:rPr>
              <a:t>Unmarshall body</a:t>
            </a:r>
          </a:p>
          <a:p>
            <a:pPr algn="ctr"/>
            <a:r>
              <a:rPr lang="en-US" sz="1000" dirty="0" smtClean="0">
                <a:solidFill>
                  <a:schemeClr val="bg1"/>
                </a:solidFill>
                <a:latin typeface="Roboto Light"/>
              </a:rPr>
              <a:t>JSON to Java</a:t>
            </a:r>
            <a:endParaRPr lang="en-US" sz="1000" dirty="0">
              <a:solidFill>
                <a:schemeClr val="bg1"/>
              </a:solidFill>
              <a:latin typeface="Roboto Light"/>
            </a:endParaRPr>
          </a:p>
        </p:txBody>
      </p:sp>
      <p:cxnSp>
        <p:nvCxnSpPr>
          <p:cNvPr id="15" name="Elbow Connector 14"/>
          <p:cNvCxnSpPr>
            <a:stCxn id="9" idx="2"/>
            <a:endCxn id="14" idx="2"/>
          </p:cNvCxnSpPr>
          <p:nvPr/>
        </p:nvCxnSpPr>
        <p:spPr>
          <a:xfrm rot="16200000" flipH="1">
            <a:off x="7132187" y="4618661"/>
            <a:ext cx="107776" cy="1616886"/>
          </a:xfrm>
          <a:prstGeom prst="bentConnector3">
            <a:avLst>
              <a:gd name="adj1" fmla="val 312107"/>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bwMode="auto">
          <a:xfrm>
            <a:off x="7443936" y="3969296"/>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000" dirty="0" smtClean="0">
                <a:solidFill>
                  <a:schemeClr val="bg1"/>
                </a:solidFill>
                <a:latin typeface="Roboto Light"/>
              </a:rPr>
              <a:t>Sort players</a:t>
            </a:r>
            <a:endParaRPr lang="en-US" sz="1000" dirty="0">
              <a:solidFill>
                <a:schemeClr val="bg1"/>
              </a:solidFill>
              <a:latin typeface="Roboto Light"/>
            </a:endParaRPr>
          </a:p>
        </p:txBody>
      </p:sp>
      <p:sp>
        <p:nvSpPr>
          <p:cNvPr id="26" name="Rectangle 25"/>
          <p:cNvSpPr/>
          <p:nvPr/>
        </p:nvSpPr>
        <p:spPr bwMode="auto">
          <a:xfrm>
            <a:off x="7443936" y="3158380"/>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000">
                <a:solidFill>
                  <a:schemeClr val="bg1"/>
                </a:solidFill>
                <a:latin typeface="Roboto Light"/>
              </a:rPr>
              <a:t>M</a:t>
            </a:r>
            <a:r>
              <a:rPr lang="en-US" sz="1000" smtClean="0">
                <a:solidFill>
                  <a:schemeClr val="bg1"/>
                </a:solidFill>
                <a:latin typeface="Roboto Light"/>
              </a:rPr>
              <a:t>arshall body </a:t>
            </a:r>
            <a:endParaRPr lang="en-US" sz="1000" dirty="0" smtClean="0">
              <a:solidFill>
                <a:schemeClr val="bg1"/>
              </a:solidFill>
              <a:latin typeface="Roboto Light"/>
            </a:endParaRPr>
          </a:p>
          <a:p>
            <a:pPr algn="ctr"/>
            <a:r>
              <a:rPr lang="en-US" sz="1000" dirty="0" smtClean="0">
                <a:solidFill>
                  <a:schemeClr val="bg1"/>
                </a:solidFill>
                <a:latin typeface="Roboto Light"/>
              </a:rPr>
              <a:t>(Java to JSON)</a:t>
            </a:r>
          </a:p>
        </p:txBody>
      </p:sp>
      <p:cxnSp>
        <p:nvCxnSpPr>
          <p:cNvPr id="33" name="Elbow Connector 32"/>
          <p:cNvCxnSpPr>
            <a:stCxn id="26" idx="0"/>
            <a:endCxn id="13" idx="3"/>
          </p:cNvCxnSpPr>
          <p:nvPr/>
        </p:nvCxnSpPr>
        <p:spPr>
          <a:xfrm rot="16200000" flipV="1">
            <a:off x="7138376" y="2272563"/>
            <a:ext cx="441679" cy="1329955"/>
          </a:xfrm>
          <a:prstGeom prst="bentConnector2">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3238520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48</a:t>
            </a:fld>
            <a:endParaRPr lang="en-US" dirty="0"/>
          </a:p>
        </p:txBody>
      </p:sp>
      <p:sp>
        <p:nvSpPr>
          <p:cNvPr id="4" name="Text Placeholder 3"/>
          <p:cNvSpPr>
            <a:spLocks noGrp="1"/>
          </p:cNvSpPr>
          <p:nvPr>
            <p:ph type="body" sz="quarter" idx="13"/>
          </p:nvPr>
        </p:nvSpPr>
        <p:spPr/>
        <p:txBody>
          <a:bodyPr/>
          <a:lstStyle/>
          <a:p>
            <a:r>
              <a:rPr lang="en-US" dirty="0"/>
              <a:t>Exercise: Create </a:t>
            </a:r>
            <a:r>
              <a:rPr lang="en-US" dirty="0" smtClean="0"/>
              <a:t>a simple Restlet route</a:t>
            </a:r>
            <a:endParaRPr lang="en-US" dirty="0"/>
          </a:p>
        </p:txBody>
      </p:sp>
      <p:sp>
        <p:nvSpPr>
          <p:cNvPr id="6" name="Rectangle 5"/>
          <p:cNvSpPr/>
          <p:nvPr/>
        </p:nvSpPr>
        <p:spPr bwMode="auto">
          <a:xfrm>
            <a:off x="6300192" y="4499595"/>
            <a:ext cx="1584176" cy="1233476"/>
          </a:xfrm>
          <a:prstGeom prst="rect">
            <a:avLst/>
          </a:prstGeom>
          <a:solidFill>
            <a:schemeClr val="tx2">
              <a:lumMod val="25000"/>
              <a:lumOff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400" b="1" dirty="0" smtClean="0">
                <a:latin typeface="Roboto Light"/>
              </a:rPr>
              <a:t>Training Server</a:t>
            </a:r>
            <a:endParaRPr lang="en-US" sz="1400" b="1" dirty="0">
              <a:latin typeface="Roboto Light"/>
            </a:endParaRPr>
          </a:p>
        </p:txBody>
      </p:sp>
      <p:sp>
        <p:nvSpPr>
          <p:cNvPr id="9" name="Rectangle 8"/>
          <p:cNvSpPr/>
          <p:nvPr/>
        </p:nvSpPr>
        <p:spPr bwMode="auto">
          <a:xfrm>
            <a:off x="6555514" y="4889201"/>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REST</a:t>
            </a:r>
          </a:p>
          <a:p>
            <a:pPr algn="ctr"/>
            <a:r>
              <a:rPr lang="en-US" sz="1200" dirty="0" smtClean="0">
                <a:solidFill>
                  <a:schemeClr val="bg1"/>
                </a:solidFill>
                <a:latin typeface="Roboto Light"/>
              </a:rPr>
              <a:t>endpoint</a:t>
            </a:r>
            <a:endParaRPr lang="en-US" sz="1200" dirty="0">
              <a:solidFill>
                <a:schemeClr val="bg1"/>
              </a:solidFill>
              <a:latin typeface="Roboto Light"/>
            </a:endParaRPr>
          </a:p>
        </p:txBody>
      </p:sp>
      <p:sp>
        <p:nvSpPr>
          <p:cNvPr id="12" name="Rectangle 11"/>
          <p:cNvSpPr/>
          <p:nvPr/>
        </p:nvSpPr>
        <p:spPr bwMode="auto">
          <a:xfrm>
            <a:off x="6300192" y="2089107"/>
            <a:ext cx="1643592" cy="1096185"/>
          </a:xfrm>
          <a:prstGeom prst="rect">
            <a:avLst/>
          </a:prstGeom>
          <a:solidFill>
            <a:srgbClr val="CFC8C3"/>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Widget</a:t>
            </a:r>
            <a:endParaRPr lang="en-US" sz="1200" b="1" dirty="0">
              <a:latin typeface="Roboto Light"/>
            </a:endParaRPr>
          </a:p>
        </p:txBody>
      </p:sp>
      <p:sp>
        <p:nvSpPr>
          <p:cNvPr id="13" name="Rectangle 12"/>
          <p:cNvSpPr/>
          <p:nvPr/>
        </p:nvSpPr>
        <p:spPr bwMode="auto">
          <a:xfrm>
            <a:off x="6804248" y="2348952"/>
            <a:ext cx="648127" cy="648000"/>
          </a:xfrm>
          <a:prstGeom prst="rect">
            <a:avLst/>
          </a:prstGeom>
          <a:solidFill>
            <a:srgbClr val="FF0000"/>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2048</a:t>
            </a:r>
          </a:p>
          <a:p>
            <a:pPr algn="ctr"/>
            <a:r>
              <a:rPr lang="en-US" sz="1200" b="1" dirty="0" smtClean="0">
                <a:solidFill>
                  <a:schemeClr val="bg1"/>
                </a:solidFill>
                <a:latin typeface="Roboto Thin"/>
                <a:cs typeface="Roboto Thin"/>
              </a:rPr>
              <a:t>Game</a:t>
            </a:r>
          </a:p>
        </p:txBody>
      </p:sp>
      <p:sp>
        <p:nvSpPr>
          <p:cNvPr id="19" name="Rectangle 18"/>
          <p:cNvSpPr/>
          <p:nvPr/>
        </p:nvSpPr>
        <p:spPr bwMode="auto">
          <a:xfrm>
            <a:off x="7020271" y="3020661"/>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RESTLET</a:t>
            </a:r>
            <a:endParaRPr lang="en-US" sz="800" b="1" dirty="0">
              <a:latin typeface="Roboto Thin"/>
              <a:cs typeface="Roboto Thin"/>
            </a:endParaRPr>
          </a:p>
        </p:txBody>
      </p:sp>
      <p:sp>
        <p:nvSpPr>
          <p:cNvPr id="20" name="Rectangle 19"/>
          <p:cNvSpPr/>
          <p:nvPr/>
        </p:nvSpPr>
        <p:spPr bwMode="auto">
          <a:xfrm>
            <a:off x="7020272" y="4005064"/>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HTTP</a:t>
            </a:r>
            <a:endParaRPr lang="en-US" sz="800" b="1" dirty="0">
              <a:latin typeface="Roboto Thin"/>
              <a:cs typeface="Roboto Thin"/>
            </a:endParaRPr>
          </a:p>
        </p:txBody>
      </p:sp>
      <p:sp>
        <p:nvSpPr>
          <p:cNvPr id="22" name="Text Placeholder 3"/>
          <p:cNvSpPr txBox="1">
            <a:spLocks/>
          </p:cNvSpPr>
          <p:nvPr/>
        </p:nvSpPr>
        <p:spPr>
          <a:xfrm>
            <a:off x="271840" y="1988840"/>
            <a:ext cx="5790088" cy="45199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defTabSz="914400">
              <a:lnSpc>
                <a:spcPct val="150000"/>
              </a:lnSpc>
              <a:spcBef>
                <a:spcPts val="0"/>
              </a:spcBef>
              <a:buFont typeface="Arial" charset="0"/>
              <a:buNone/>
              <a:defRPr/>
            </a:pPr>
            <a:r>
              <a:rPr lang="en-US" sz="1800" dirty="0" smtClean="0">
                <a:latin typeface="Roboto" charset="0"/>
                <a:ea typeface="Roboto" charset="0"/>
                <a:cs typeface="Roboto" charset="0"/>
              </a:rPr>
              <a:t>Objectives</a:t>
            </a:r>
          </a:p>
          <a:p>
            <a:pPr marL="685800" lvl="1" defTabSz="914400">
              <a:lnSpc>
                <a:spcPct val="150000"/>
              </a:lnSpc>
              <a:spcBef>
                <a:spcPts val="0"/>
              </a:spcBef>
              <a:buFont typeface="Arial" charset="0"/>
              <a:buChar char="•"/>
              <a:defRPr/>
            </a:pPr>
            <a:r>
              <a:rPr lang="en-US" sz="1400" dirty="0" smtClean="0">
                <a:latin typeface="Roboto" charset="0"/>
                <a:ea typeface="Roboto" charset="0"/>
                <a:cs typeface="Roboto" charset="0"/>
              </a:rPr>
              <a:t>Create a route to create the game state</a:t>
            </a:r>
          </a:p>
          <a:p>
            <a:pPr marL="0" indent="0" defTabSz="914400">
              <a:lnSpc>
                <a:spcPct val="150000"/>
              </a:lnSpc>
              <a:spcBef>
                <a:spcPts val="0"/>
              </a:spcBef>
              <a:buNone/>
              <a:defRPr/>
            </a:pPr>
            <a:r>
              <a:rPr lang="en-US" sz="1800" dirty="0" smtClean="0">
                <a:latin typeface="Roboto" charset="0"/>
                <a:ea typeface="Roboto" charset="0"/>
                <a:cs typeface="Roboto" charset="0"/>
              </a:rPr>
              <a:t>Instructions</a:t>
            </a:r>
          </a:p>
          <a:p>
            <a:pPr lvl="1" defTabSz="914400">
              <a:lnSpc>
                <a:spcPct val="150000"/>
              </a:lnSpc>
              <a:spcBef>
                <a:spcPts val="0"/>
              </a:spcBef>
              <a:buFont typeface="Arial" charset="0"/>
              <a:buChar char="•"/>
              <a:defRPr/>
            </a:pPr>
            <a:r>
              <a:rPr lang="en-US" sz="1400" dirty="0">
                <a:latin typeface="Roboto" charset="0"/>
                <a:ea typeface="Roboto" charset="0"/>
                <a:cs typeface="Roboto" charset="0"/>
              </a:rPr>
              <a:t>Create a </a:t>
            </a:r>
            <a:r>
              <a:rPr lang="en-US" sz="1400" dirty="0" smtClean="0">
                <a:latin typeface="Roboto" charset="0"/>
                <a:ea typeface="Roboto" charset="0"/>
                <a:cs typeface="Roboto" charset="0"/>
              </a:rPr>
              <a:t>route having the </a:t>
            </a:r>
            <a:r>
              <a:rPr lang="en-US" sz="1400" i="1" dirty="0" smtClean="0">
                <a:latin typeface="Roboto" charset="0"/>
                <a:ea typeface="Roboto" charset="0"/>
                <a:cs typeface="Roboto" charset="0"/>
              </a:rPr>
              <a:t>from</a:t>
            </a:r>
            <a:r>
              <a:rPr lang="en-US" sz="1400" dirty="0" smtClean="0">
                <a:latin typeface="Roboto" charset="0"/>
                <a:ea typeface="Roboto" charset="0"/>
                <a:cs typeface="Roboto" charset="0"/>
              </a:rPr>
              <a:t> </a:t>
            </a:r>
            <a:r>
              <a:rPr lang="en-US" sz="1400" i="1" dirty="0" smtClean="0">
                <a:latin typeface="Roboto" charset="0"/>
                <a:ea typeface="Roboto" charset="0"/>
                <a:cs typeface="Roboto" charset="0"/>
              </a:rPr>
              <a:t>element </a:t>
            </a:r>
            <a:r>
              <a:rPr lang="en-US" sz="1400" dirty="0" smtClean="0">
                <a:latin typeface="Roboto" charset="0"/>
                <a:ea typeface="Roboto" charset="0"/>
                <a:cs typeface="Roboto" charset="0"/>
              </a:rPr>
              <a:t>pointing to </a:t>
            </a:r>
            <a:r>
              <a:rPr lang="en-US" sz="1400" i="1" dirty="0" smtClean="0">
                <a:latin typeface="Roboto" charset="0"/>
                <a:ea typeface="Roboto" charset="0"/>
                <a:cs typeface="Roboto" charset="0"/>
              </a:rPr>
              <a:t>/game/session. Only </a:t>
            </a:r>
            <a:r>
              <a:rPr lang="en-US" sz="1400" dirty="0" smtClean="0">
                <a:latin typeface="Roboto" charset="0"/>
                <a:ea typeface="Roboto" charset="0"/>
                <a:cs typeface="Roboto" charset="0"/>
              </a:rPr>
              <a:t>the method POST should be allowed</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Log the incoming message (e.g. </a:t>
            </a:r>
            <a:r>
              <a:rPr lang="en-US" sz="1400" i="1" dirty="0" smtClean="0">
                <a:latin typeface="Roboto" charset="0"/>
                <a:ea typeface="Roboto" charset="0"/>
                <a:cs typeface="Roboto" charset="0"/>
              </a:rPr>
              <a:t>input headers</a:t>
            </a:r>
            <a:r>
              <a:rPr lang="en-US" sz="1400" dirty="0" smtClean="0">
                <a:latin typeface="Roboto" charset="0"/>
                <a:ea typeface="Roboto" charset="0"/>
                <a:cs typeface="Roboto" charset="0"/>
              </a:rPr>
              <a:t> and </a:t>
            </a:r>
            <a:r>
              <a:rPr lang="en-US" sz="1400" i="1" dirty="0" smtClean="0">
                <a:latin typeface="Roboto" charset="0"/>
                <a:ea typeface="Roboto" charset="0"/>
                <a:cs typeface="Roboto" charset="0"/>
              </a:rPr>
              <a:t>body</a:t>
            </a:r>
            <a:r>
              <a:rPr lang="en-US" sz="1400" dirty="0" smtClean="0">
                <a:latin typeface="Roboto" charset="0"/>
                <a:ea typeface="Roboto" charset="0"/>
                <a:cs typeface="Roboto" charset="0"/>
              </a:rPr>
              <a:t>) using the </a:t>
            </a:r>
            <a:r>
              <a:rPr lang="en-US" sz="1400" i="1" dirty="0" smtClean="0">
                <a:latin typeface="Roboto" charset="0"/>
                <a:ea typeface="Roboto" charset="0"/>
                <a:cs typeface="Roboto" charset="0"/>
              </a:rPr>
              <a:t>log</a:t>
            </a:r>
            <a:r>
              <a:rPr lang="en-US" sz="1400" dirty="0" smtClean="0">
                <a:latin typeface="Roboto" charset="0"/>
                <a:ea typeface="Roboto" charset="0"/>
                <a:cs typeface="Roboto" charset="0"/>
              </a:rPr>
              <a:t> component</a:t>
            </a:r>
          </a:p>
          <a:p>
            <a:pPr lvl="1" defTabSz="914400">
              <a:lnSpc>
                <a:spcPct val="150000"/>
              </a:lnSpc>
              <a:spcBef>
                <a:spcPts val="0"/>
              </a:spcBef>
              <a:buFont typeface="Arial" charset="0"/>
              <a:buChar char="•"/>
              <a:defRPr/>
            </a:pPr>
            <a:r>
              <a:rPr lang="en-US" sz="1400" dirty="0">
                <a:latin typeface="Roboto" charset="0"/>
                <a:ea typeface="Roboto" charset="0"/>
                <a:cs typeface="Roboto" charset="0"/>
              </a:rPr>
              <a:t>Forward the POST request to the training server endpoint (</a:t>
            </a:r>
            <a:r>
              <a:rPr lang="en-US" sz="1400" i="1" dirty="0">
                <a:latin typeface="Roboto" charset="0"/>
                <a:ea typeface="Roboto" charset="0"/>
                <a:cs typeface="Roboto" charset="0"/>
              </a:rPr>
              <a:t>http://</a:t>
            </a:r>
            <a:r>
              <a:rPr lang="en-US" sz="1400" i="1" dirty="0" smtClean="0">
                <a:latin typeface="Roboto" charset="0"/>
                <a:ea typeface="Roboto" charset="0"/>
                <a:cs typeface="Roboto" charset="0"/>
              </a:rPr>
              <a:t>localhost:9999/training-server/rest/game/session)</a:t>
            </a:r>
          </a:p>
          <a:p>
            <a:pPr lvl="1" defTabSz="914400">
              <a:lnSpc>
                <a:spcPct val="150000"/>
              </a:lnSpc>
              <a:spcBef>
                <a:spcPts val="0"/>
              </a:spcBef>
              <a:buFont typeface="Arial" charset="0"/>
              <a:buChar char="•"/>
              <a:defRPr/>
            </a:pPr>
            <a:r>
              <a:rPr lang="en-US" sz="1400" dirty="0">
                <a:latin typeface="Roboto" charset="0"/>
                <a:ea typeface="Roboto" charset="0"/>
                <a:cs typeface="Roboto" charset="0"/>
              </a:rPr>
              <a:t>Test the </a:t>
            </a:r>
            <a:r>
              <a:rPr lang="en-US" sz="1400" dirty="0" smtClean="0">
                <a:latin typeface="Roboto" charset="0"/>
                <a:ea typeface="Roboto" charset="0"/>
                <a:cs typeface="Roboto" charset="0"/>
              </a:rPr>
              <a:t>newly created route using the </a:t>
            </a:r>
            <a:r>
              <a:rPr lang="en-US" sz="1400" i="1" dirty="0" smtClean="0">
                <a:latin typeface="Roboto" charset="0"/>
                <a:ea typeface="Roboto" charset="0"/>
                <a:cs typeface="Roboto" charset="0"/>
              </a:rPr>
              <a:t>2048 game</a:t>
            </a:r>
            <a:r>
              <a:rPr lang="en-US" sz="1400" dirty="0" smtClean="0">
                <a:latin typeface="Roboto" charset="0"/>
                <a:ea typeface="Roboto" charset="0"/>
                <a:cs typeface="Roboto" charset="0"/>
              </a:rPr>
              <a:t> widget</a:t>
            </a:r>
            <a:endParaRPr lang="en-US" sz="1400" dirty="0">
              <a:latin typeface="Roboto" charset="0"/>
              <a:ea typeface="Roboto" charset="0"/>
              <a:cs typeface="Roboto" charset="0"/>
            </a:endParaRPr>
          </a:p>
          <a:p>
            <a:pPr marL="457200" lvl="1" indent="0" defTabSz="914400">
              <a:lnSpc>
                <a:spcPct val="150000"/>
              </a:lnSpc>
              <a:spcBef>
                <a:spcPts val="0"/>
              </a:spcBef>
              <a:buNone/>
              <a:defRPr/>
            </a:pPr>
            <a:endParaRPr lang="en-US" sz="1400" dirty="0">
              <a:latin typeface="Roboto" charset="0"/>
              <a:ea typeface="Roboto" charset="0"/>
              <a:cs typeface="Roboto" charset="0"/>
            </a:endParaRPr>
          </a:p>
          <a:p>
            <a:pPr lvl="1" defTabSz="914400">
              <a:lnSpc>
                <a:spcPct val="150000"/>
              </a:lnSpc>
              <a:spcBef>
                <a:spcPts val="0"/>
              </a:spcBef>
              <a:buFont typeface="Arial" charset="0"/>
              <a:buChar char="•"/>
              <a:defRPr/>
            </a:pPr>
            <a:endParaRPr lang="en-US" sz="1000" i="1" dirty="0" smtClean="0">
              <a:latin typeface="Roboto" charset="0"/>
              <a:ea typeface="Roboto" charset="0"/>
              <a:cs typeface="Roboto" charset="0"/>
            </a:endParaRPr>
          </a:p>
          <a:p>
            <a:pPr marL="0" indent="0" defTabSz="914400">
              <a:lnSpc>
                <a:spcPct val="150000"/>
              </a:lnSpc>
              <a:spcBef>
                <a:spcPts val="0"/>
              </a:spcBef>
              <a:buNone/>
              <a:defRPr/>
            </a:pPr>
            <a:endParaRPr lang="en-US" sz="1800" dirty="0" smtClean="0">
              <a:latin typeface="Roboto" charset="0"/>
              <a:ea typeface="Roboto" charset="0"/>
              <a:cs typeface="Roboto" charset="0"/>
            </a:endParaRPr>
          </a:p>
        </p:txBody>
      </p:sp>
      <p:sp>
        <p:nvSpPr>
          <p:cNvPr id="23" name="Text Placeholder 4"/>
          <p:cNvSpPr txBox="1">
            <a:spLocks/>
          </p:cNvSpPr>
          <p:nvPr/>
        </p:nvSpPr>
        <p:spPr>
          <a:xfrm>
            <a:off x="271839" y="1124799"/>
            <a:ext cx="8401543" cy="5040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latin typeface="Roboto" charset="0"/>
                <a:ea typeface="Roboto" charset="0"/>
                <a:cs typeface="Roboto" charset="0"/>
              </a:rPr>
              <a:t>Creating the game state</a:t>
            </a:r>
            <a:endParaRPr lang="en-US" sz="2400" b="1" dirty="0">
              <a:solidFill>
                <a:srgbClr val="FF0000"/>
              </a:solidFill>
              <a:latin typeface="Roboto" charset="0"/>
              <a:ea typeface="Roboto" charset="0"/>
              <a:cs typeface="Roboto" charset="0"/>
            </a:endParaRPr>
          </a:p>
        </p:txBody>
      </p:sp>
      <p:cxnSp>
        <p:nvCxnSpPr>
          <p:cNvPr id="24" name="Elbow Connector 23"/>
          <p:cNvCxnSpPr>
            <a:stCxn id="19" idx="2"/>
            <a:endCxn id="20" idx="0"/>
          </p:cNvCxnSpPr>
          <p:nvPr/>
        </p:nvCxnSpPr>
        <p:spPr>
          <a:xfrm rot="16200000" flipH="1">
            <a:off x="6880859" y="3775053"/>
            <a:ext cx="460019" cy="1"/>
          </a:xfrm>
          <a:prstGeom prst="bentConnector3">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6" idx="2"/>
            <a:endCxn id="12" idx="3"/>
          </p:cNvCxnSpPr>
          <p:nvPr/>
        </p:nvCxnSpPr>
        <p:spPr>
          <a:xfrm rot="5400000" flipH="1" flipV="1">
            <a:off x="5970096" y="3759384"/>
            <a:ext cx="3095871" cy="851504"/>
          </a:xfrm>
          <a:prstGeom prst="bentConnector4">
            <a:avLst>
              <a:gd name="adj1" fmla="val -7384"/>
              <a:gd name="adj2" fmla="val 135003"/>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85665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49</a:t>
            </a:fld>
            <a:endParaRPr lang="en-US" dirty="0"/>
          </a:p>
        </p:txBody>
      </p:sp>
      <p:sp>
        <p:nvSpPr>
          <p:cNvPr id="4" name="Text Placeholder 3"/>
          <p:cNvSpPr>
            <a:spLocks noGrp="1"/>
          </p:cNvSpPr>
          <p:nvPr>
            <p:ph type="body" sz="quarter" idx="13"/>
          </p:nvPr>
        </p:nvSpPr>
        <p:spPr/>
        <p:txBody>
          <a:bodyPr/>
          <a:lstStyle/>
          <a:p>
            <a:r>
              <a:rPr lang="en-US" dirty="0"/>
              <a:t>Exercise: </a:t>
            </a:r>
            <a:r>
              <a:rPr lang="en-US" dirty="0" smtClean="0"/>
              <a:t>Using queues</a:t>
            </a:r>
            <a:endParaRPr lang="en-US" dirty="0"/>
          </a:p>
        </p:txBody>
      </p:sp>
      <p:sp>
        <p:nvSpPr>
          <p:cNvPr id="6" name="Rectangle 5"/>
          <p:cNvSpPr/>
          <p:nvPr/>
        </p:nvSpPr>
        <p:spPr bwMode="auto">
          <a:xfrm>
            <a:off x="5542054" y="4304084"/>
            <a:ext cx="1584176" cy="1233476"/>
          </a:xfrm>
          <a:prstGeom prst="rect">
            <a:avLst/>
          </a:prstGeom>
          <a:solidFill>
            <a:schemeClr val="tx2">
              <a:lumMod val="25000"/>
              <a:lumOff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400" b="1" dirty="0" smtClean="0">
                <a:latin typeface="Roboto Light"/>
              </a:rPr>
              <a:t>Training Server</a:t>
            </a:r>
            <a:endParaRPr lang="en-US" sz="1400" b="1" dirty="0">
              <a:latin typeface="Roboto Light"/>
            </a:endParaRPr>
          </a:p>
        </p:txBody>
      </p:sp>
      <p:sp>
        <p:nvSpPr>
          <p:cNvPr id="9" name="Rectangle 8"/>
          <p:cNvSpPr/>
          <p:nvPr/>
        </p:nvSpPr>
        <p:spPr bwMode="auto">
          <a:xfrm>
            <a:off x="5797376" y="4761384"/>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800" dirty="0" err="1" smtClean="0">
                <a:solidFill>
                  <a:schemeClr val="bg1"/>
                </a:solidFill>
                <a:latin typeface="Roboto Light"/>
              </a:rPr>
              <a:t>Queue:UpdateGame</a:t>
            </a:r>
            <a:endParaRPr lang="en-US" sz="800" dirty="0" smtClean="0">
              <a:solidFill>
                <a:schemeClr val="bg1"/>
              </a:solidFill>
              <a:latin typeface="Roboto Light"/>
            </a:endParaRPr>
          </a:p>
          <a:p>
            <a:pPr algn="ctr"/>
            <a:r>
              <a:rPr lang="en-US" sz="800" dirty="0" smtClean="0">
                <a:solidFill>
                  <a:schemeClr val="bg1"/>
                </a:solidFill>
                <a:latin typeface="Roboto Light"/>
              </a:rPr>
              <a:t>Session</a:t>
            </a:r>
            <a:endParaRPr lang="en-US" sz="800" dirty="0">
              <a:solidFill>
                <a:schemeClr val="bg1"/>
              </a:solidFill>
              <a:latin typeface="Roboto Light"/>
            </a:endParaRPr>
          </a:p>
        </p:txBody>
      </p:sp>
      <p:sp>
        <p:nvSpPr>
          <p:cNvPr id="12" name="Rectangle 11"/>
          <p:cNvSpPr/>
          <p:nvPr/>
        </p:nvSpPr>
        <p:spPr bwMode="auto">
          <a:xfrm>
            <a:off x="5542054" y="2132856"/>
            <a:ext cx="1643592" cy="1096185"/>
          </a:xfrm>
          <a:prstGeom prst="rect">
            <a:avLst/>
          </a:prstGeom>
          <a:solidFill>
            <a:srgbClr val="CFC8C3"/>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Widget</a:t>
            </a:r>
            <a:endParaRPr lang="en-US" sz="1200" b="1" dirty="0">
              <a:latin typeface="Roboto Light"/>
            </a:endParaRPr>
          </a:p>
        </p:txBody>
      </p:sp>
      <p:sp>
        <p:nvSpPr>
          <p:cNvPr id="13" name="Rectangle 12"/>
          <p:cNvSpPr/>
          <p:nvPr/>
        </p:nvSpPr>
        <p:spPr bwMode="auto">
          <a:xfrm>
            <a:off x="6046110" y="2392701"/>
            <a:ext cx="648127" cy="648000"/>
          </a:xfrm>
          <a:prstGeom prst="rect">
            <a:avLst/>
          </a:prstGeom>
          <a:solidFill>
            <a:srgbClr val="FF0000"/>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2048</a:t>
            </a:r>
          </a:p>
          <a:p>
            <a:pPr algn="ctr"/>
            <a:r>
              <a:rPr lang="en-US" sz="1200" b="1" dirty="0" smtClean="0">
                <a:solidFill>
                  <a:schemeClr val="bg1"/>
                </a:solidFill>
                <a:latin typeface="Roboto Thin"/>
                <a:cs typeface="Roboto Thin"/>
              </a:rPr>
              <a:t>Game</a:t>
            </a:r>
          </a:p>
        </p:txBody>
      </p:sp>
      <p:sp>
        <p:nvSpPr>
          <p:cNvPr id="19" name="Rectangle 18"/>
          <p:cNvSpPr/>
          <p:nvPr/>
        </p:nvSpPr>
        <p:spPr bwMode="auto">
          <a:xfrm>
            <a:off x="6262133" y="3064410"/>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RESTLET</a:t>
            </a:r>
            <a:endParaRPr lang="en-US" sz="800" b="1" dirty="0">
              <a:latin typeface="Roboto Thin"/>
              <a:cs typeface="Roboto Thin"/>
            </a:endParaRPr>
          </a:p>
        </p:txBody>
      </p:sp>
      <p:sp>
        <p:nvSpPr>
          <p:cNvPr id="20" name="Rectangle 19"/>
          <p:cNvSpPr/>
          <p:nvPr/>
        </p:nvSpPr>
        <p:spPr bwMode="auto">
          <a:xfrm>
            <a:off x="6262134" y="3840720"/>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JMS</a:t>
            </a:r>
            <a:endParaRPr lang="en-US" sz="800" b="1" dirty="0">
              <a:latin typeface="Roboto Thin"/>
              <a:cs typeface="Roboto Thin"/>
            </a:endParaRPr>
          </a:p>
        </p:txBody>
      </p:sp>
      <p:sp>
        <p:nvSpPr>
          <p:cNvPr id="22" name="Text Placeholder 3"/>
          <p:cNvSpPr txBox="1">
            <a:spLocks/>
          </p:cNvSpPr>
          <p:nvPr/>
        </p:nvSpPr>
        <p:spPr>
          <a:xfrm>
            <a:off x="271840" y="1988840"/>
            <a:ext cx="5160149" cy="45199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defTabSz="914400">
              <a:lnSpc>
                <a:spcPct val="150000"/>
              </a:lnSpc>
              <a:spcBef>
                <a:spcPts val="0"/>
              </a:spcBef>
              <a:buFont typeface="Arial" charset="0"/>
              <a:buNone/>
              <a:defRPr/>
            </a:pPr>
            <a:r>
              <a:rPr lang="en-US" sz="1800" dirty="0" smtClean="0">
                <a:latin typeface="Roboto" charset="0"/>
                <a:ea typeface="Roboto" charset="0"/>
                <a:cs typeface="Roboto" charset="0"/>
              </a:rPr>
              <a:t>Objectives</a:t>
            </a:r>
          </a:p>
          <a:p>
            <a:pPr marL="685800" lvl="1" defTabSz="914400">
              <a:lnSpc>
                <a:spcPct val="150000"/>
              </a:lnSpc>
              <a:spcBef>
                <a:spcPts val="0"/>
              </a:spcBef>
              <a:buFont typeface="Arial" charset="0"/>
              <a:buChar char="•"/>
              <a:defRPr/>
            </a:pPr>
            <a:r>
              <a:rPr lang="en-US" sz="1400" dirty="0" smtClean="0">
                <a:latin typeface="Roboto" charset="0"/>
                <a:ea typeface="Roboto" charset="0"/>
                <a:cs typeface="Roboto" charset="0"/>
              </a:rPr>
              <a:t>Create a route to update the game session</a:t>
            </a:r>
          </a:p>
          <a:p>
            <a:pPr marL="0" indent="0" defTabSz="914400">
              <a:lnSpc>
                <a:spcPct val="150000"/>
              </a:lnSpc>
              <a:spcBef>
                <a:spcPts val="0"/>
              </a:spcBef>
              <a:buNone/>
              <a:defRPr/>
            </a:pPr>
            <a:r>
              <a:rPr lang="en-US" sz="1800" dirty="0" smtClean="0">
                <a:latin typeface="Roboto" charset="0"/>
                <a:ea typeface="Roboto" charset="0"/>
                <a:cs typeface="Roboto" charset="0"/>
              </a:rPr>
              <a:t>Instructions:</a:t>
            </a:r>
          </a:p>
          <a:p>
            <a:pPr lvl="1" defTabSz="914400">
              <a:lnSpc>
                <a:spcPct val="150000"/>
              </a:lnSpc>
              <a:spcBef>
                <a:spcPts val="0"/>
              </a:spcBef>
              <a:buFont typeface="Arial" charset="0"/>
              <a:buChar char="•"/>
              <a:defRPr/>
            </a:pPr>
            <a:r>
              <a:rPr lang="en-US" sz="1400" dirty="0">
                <a:latin typeface="Roboto" charset="0"/>
                <a:ea typeface="Roboto" charset="0"/>
                <a:cs typeface="Roboto" charset="0"/>
              </a:rPr>
              <a:t>Setup </a:t>
            </a:r>
            <a:r>
              <a:rPr lang="en-US" sz="1400" dirty="0" smtClean="0">
                <a:latin typeface="Roboto" charset="0"/>
                <a:ea typeface="Roboto" charset="0"/>
                <a:cs typeface="Roboto" charset="0"/>
              </a:rPr>
              <a:t>a JMS </a:t>
            </a:r>
            <a:r>
              <a:rPr lang="en-US" sz="1400" dirty="0">
                <a:latin typeface="Roboto" charset="0"/>
                <a:ea typeface="Roboto" charset="0"/>
                <a:cs typeface="Roboto" charset="0"/>
              </a:rPr>
              <a:t>Connector</a:t>
            </a:r>
          </a:p>
          <a:p>
            <a:pPr lvl="2" defTabSz="914400">
              <a:lnSpc>
                <a:spcPct val="150000"/>
              </a:lnSpc>
              <a:spcBef>
                <a:spcPts val="0"/>
              </a:spcBef>
              <a:buFont typeface="Arial" charset="0"/>
              <a:buChar char="•"/>
              <a:defRPr/>
            </a:pPr>
            <a:r>
              <a:rPr lang="en-US" sz="1400" dirty="0">
                <a:latin typeface="Roboto" charset="0"/>
                <a:ea typeface="Roboto" charset="0"/>
                <a:cs typeface="Roboto" charset="0"/>
              </a:rPr>
              <a:t>Add </a:t>
            </a:r>
            <a:r>
              <a:rPr lang="en-US" sz="1400" i="1" dirty="0" smtClean="0">
                <a:latin typeface="Roboto" charset="0"/>
                <a:ea typeface="Roboto" charset="0"/>
                <a:cs typeface="Roboto" charset="0"/>
              </a:rPr>
              <a:t>Camel ActiveMQ</a:t>
            </a:r>
            <a:r>
              <a:rPr lang="en-US" sz="1400" dirty="0" smtClean="0">
                <a:latin typeface="Roboto" charset="0"/>
                <a:ea typeface="Roboto" charset="0"/>
                <a:cs typeface="Roboto" charset="0"/>
              </a:rPr>
              <a:t> </a:t>
            </a:r>
            <a:r>
              <a:rPr lang="en-US" sz="1400" dirty="0">
                <a:latin typeface="Roboto" charset="0"/>
                <a:ea typeface="Roboto" charset="0"/>
                <a:cs typeface="Roboto" charset="0"/>
              </a:rPr>
              <a:t>component </a:t>
            </a:r>
            <a:r>
              <a:rPr lang="en-US" sz="1400" dirty="0" smtClean="0">
                <a:latin typeface="Roboto" charset="0"/>
                <a:ea typeface="Roboto" charset="0"/>
                <a:cs typeface="Roboto" charset="0"/>
              </a:rPr>
              <a:t>dependencies into your integration project</a:t>
            </a:r>
            <a:endParaRPr lang="en-US" sz="1400" dirty="0">
              <a:latin typeface="Roboto" charset="0"/>
              <a:ea typeface="Roboto" charset="0"/>
              <a:cs typeface="Roboto" charset="0"/>
            </a:endParaRPr>
          </a:p>
          <a:p>
            <a:pPr lvl="2" defTabSz="914400">
              <a:lnSpc>
                <a:spcPct val="150000"/>
              </a:lnSpc>
              <a:spcBef>
                <a:spcPts val="0"/>
              </a:spcBef>
              <a:buFont typeface="Arial" charset="0"/>
              <a:buChar char="•"/>
              <a:defRPr/>
            </a:pPr>
            <a:r>
              <a:rPr lang="en-US" sz="1400" dirty="0">
                <a:latin typeface="Roboto" charset="0"/>
                <a:ea typeface="Roboto" charset="0"/>
                <a:cs typeface="Roboto" charset="0"/>
              </a:rPr>
              <a:t>Configure </a:t>
            </a:r>
            <a:r>
              <a:rPr lang="en-US" sz="1400" dirty="0" smtClean="0">
                <a:latin typeface="Roboto" charset="0"/>
                <a:ea typeface="Roboto" charset="0"/>
                <a:cs typeface="Roboto" charset="0"/>
              </a:rPr>
              <a:t>a Connection </a:t>
            </a:r>
            <a:r>
              <a:rPr lang="en-US" sz="1400" dirty="0">
                <a:latin typeface="Roboto" charset="0"/>
                <a:ea typeface="Roboto" charset="0"/>
                <a:cs typeface="Roboto" charset="0"/>
              </a:rPr>
              <a:t>Factory using </a:t>
            </a:r>
            <a:r>
              <a:rPr lang="en-US" sz="1400" dirty="0" smtClean="0">
                <a:latin typeface="Roboto" charset="0"/>
                <a:ea typeface="Roboto" charset="0"/>
                <a:cs typeface="Roboto" charset="0"/>
              </a:rPr>
              <a:t>Spring</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Define a route that:</a:t>
            </a:r>
          </a:p>
          <a:p>
            <a:pPr lvl="2" defTabSz="914400">
              <a:lnSpc>
                <a:spcPct val="150000"/>
              </a:lnSpc>
              <a:spcBef>
                <a:spcPts val="0"/>
              </a:spcBef>
              <a:buFont typeface="Arial" charset="0"/>
              <a:buChar char="•"/>
              <a:defRPr/>
            </a:pPr>
            <a:r>
              <a:rPr lang="en-US" sz="1400" dirty="0" smtClean="0">
                <a:latin typeface="Roboto" charset="0"/>
                <a:ea typeface="Roboto" charset="0"/>
                <a:cs typeface="Roboto" charset="0"/>
              </a:rPr>
              <a:t>Accept PUT requests from the endpoint /game/session/{sessionId}</a:t>
            </a:r>
          </a:p>
          <a:p>
            <a:pPr lvl="2" defTabSz="914400">
              <a:lnSpc>
                <a:spcPct val="150000"/>
              </a:lnSpc>
              <a:spcBef>
                <a:spcPts val="0"/>
              </a:spcBef>
              <a:buFont typeface="Arial" charset="0"/>
              <a:buChar char="•"/>
              <a:defRPr/>
            </a:pPr>
            <a:r>
              <a:rPr lang="en-US" sz="1400" dirty="0" smtClean="0">
                <a:latin typeface="Roboto" charset="0"/>
                <a:ea typeface="Roboto" charset="0"/>
                <a:cs typeface="Roboto" charset="0"/>
              </a:rPr>
              <a:t>Send the body of the incoming HTTP message to </a:t>
            </a:r>
            <a:r>
              <a:rPr lang="en-US" sz="1400" i="1" dirty="0" err="1" smtClean="0">
                <a:latin typeface="Roboto" charset="0"/>
                <a:ea typeface="Roboto" charset="0"/>
                <a:cs typeface="Roboto" charset="0"/>
              </a:rPr>
              <a:t>queue:UpdateGameSession</a:t>
            </a:r>
            <a:endParaRPr lang="en-US" sz="1400" i="1" dirty="0" smtClean="0">
              <a:latin typeface="Roboto" charset="0"/>
              <a:ea typeface="Roboto" charset="0"/>
              <a:cs typeface="Roboto" charset="0"/>
            </a:endParaRP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Test the route using the </a:t>
            </a:r>
            <a:r>
              <a:rPr lang="en-US" sz="1400" i="1" dirty="0" smtClean="0">
                <a:latin typeface="Roboto" charset="0"/>
                <a:ea typeface="Roboto" charset="0"/>
                <a:cs typeface="Roboto" charset="0"/>
              </a:rPr>
              <a:t>2048 game</a:t>
            </a:r>
            <a:r>
              <a:rPr lang="en-US" sz="1400" dirty="0" smtClean="0">
                <a:latin typeface="Roboto" charset="0"/>
                <a:ea typeface="Roboto" charset="0"/>
                <a:cs typeface="Roboto" charset="0"/>
              </a:rPr>
              <a:t> widget</a:t>
            </a:r>
            <a:endParaRPr lang="en-US" sz="1400" i="1" dirty="0">
              <a:latin typeface="Roboto" charset="0"/>
              <a:ea typeface="Roboto" charset="0"/>
              <a:cs typeface="Roboto" charset="0"/>
            </a:endParaRPr>
          </a:p>
        </p:txBody>
      </p:sp>
      <p:sp>
        <p:nvSpPr>
          <p:cNvPr id="23" name="Text Placeholder 4"/>
          <p:cNvSpPr txBox="1">
            <a:spLocks/>
          </p:cNvSpPr>
          <p:nvPr/>
        </p:nvSpPr>
        <p:spPr>
          <a:xfrm>
            <a:off x="271839" y="1124799"/>
            <a:ext cx="8401543" cy="5040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latin typeface="Roboto" charset="0"/>
                <a:ea typeface="Roboto" charset="0"/>
                <a:cs typeface="Roboto" charset="0"/>
              </a:rPr>
              <a:t>Updating the game session</a:t>
            </a:r>
            <a:endParaRPr lang="en-US" sz="2400" b="1" dirty="0">
              <a:solidFill>
                <a:srgbClr val="FF0000"/>
              </a:solidFill>
              <a:latin typeface="Roboto" charset="0"/>
              <a:ea typeface="Roboto" charset="0"/>
              <a:cs typeface="Roboto" charset="0"/>
            </a:endParaRPr>
          </a:p>
        </p:txBody>
      </p:sp>
      <p:cxnSp>
        <p:nvCxnSpPr>
          <p:cNvPr id="24" name="Elbow Connector 23"/>
          <p:cNvCxnSpPr>
            <a:stCxn id="19" idx="2"/>
            <a:endCxn id="20" idx="0"/>
          </p:cNvCxnSpPr>
          <p:nvPr/>
        </p:nvCxnSpPr>
        <p:spPr>
          <a:xfrm rot="16200000" flipH="1">
            <a:off x="6226767" y="3714756"/>
            <a:ext cx="251926" cy="1"/>
          </a:xfrm>
          <a:prstGeom prst="bentConnector3">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9" idx="2"/>
            <a:endCxn id="12" idx="3"/>
          </p:cNvCxnSpPr>
          <p:nvPr/>
        </p:nvCxnSpPr>
        <p:spPr>
          <a:xfrm rot="5400000" flipH="1" flipV="1">
            <a:off x="5435505" y="3623076"/>
            <a:ext cx="2692267" cy="808014"/>
          </a:xfrm>
          <a:prstGeom prst="bentConnector4">
            <a:avLst>
              <a:gd name="adj1" fmla="val -18809"/>
              <a:gd name="adj2" fmla="val 182726"/>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419791" y="3592941"/>
            <a:ext cx="1410964" cy="246221"/>
          </a:xfrm>
          <a:prstGeom prst="rect">
            <a:avLst/>
          </a:prstGeom>
          <a:noFill/>
        </p:spPr>
        <p:txBody>
          <a:bodyPr wrap="none" rtlCol="0">
            <a:spAutoFit/>
          </a:bodyPr>
          <a:lstStyle/>
          <a:p>
            <a:r>
              <a:rPr lang="en-US" sz="1000" dirty="0" smtClean="0">
                <a:latin typeface="Roboto Light"/>
                <a:cs typeface="Roboto Light"/>
              </a:rPr>
              <a:t>Update game session</a:t>
            </a:r>
          </a:p>
        </p:txBody>
      </p:sp>
    </p:spTree>
    <p:extLst>
      <p:ext uri="{BB962C8B-B14F-4D97-AF65-F5344CB8AC3E}">
        <p14:creationId xmlns:p14="http://schemas.microsoft.com/office/powerpoint/2010/main" xmlns="" val="437330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smtClean="0"/>
              <a:t>Enterprise Integration</a:t>
            </a:r>
            <a:endParaRPr lang="en-US" dirty="0"/>
          </a:p>
        </p:txBody>
      </p:sp>
      <p:sp>
        <p:nvSpPr>
          <p:cNvPr id="10" name="Content Placeholder 9"/>
          <p:cNvSpPr>
            <a:spLocks noGrp="1"/>
          </p:cNvSpPr>
          <p:nvPr>
            <p:ph sz="quarter" idx="14"/>
          </p:nvPr>
        </p:nvSpPr>
        <p:spPr/>
        <p:txBody>
          <a:bodyPr/>
          <a:lstStyle/>
          <a:p>
            <a:r>
              <a:rPr lang="en-US" dirty="0" smtClean="0"/>
              <a:t>Data integration</a:t>
            </a:r>
          </a:p>
          <a:p>
            <a:pPr lvl="1"/>
            <a:r>
              <a:rPr lang="en-US" dirty="0" smtClean="0"/>
              <a:t>Web Services</a:t>
            </a:r>
          </a:p>
          <a:p>
            <a:pPr lvl="1"/>
            <a:r>
              <a:rPr lang="en-US" dirty="0" smtClean="0"/>
              <a:t>REST</a:t>
            </a:r>
          </a:p>
          <a:p>
            <a:pPr lvl="1"/>
            <a:r>
              <a:rPr lang="en-US" dirty="0" smtClean="0"/>
              <a:t>Messaging</a:t>
            </a:r>
          </a:p>
          <a:p>
            <a:pPr lvl="1"/>
            <a:r>
              <a:rPr lang="en-US" dirty="0" smtClean="0"/>
              <a:t>Proprietary API</a:t>
            </a:r>
          </a:p>
          <a:p>
            <a:r>
              <a:rPr lang="en-US" dirty="0" smtClean="0"/>
              <a:t>HTML integration</a:t>
            </a:r>
          </a:p>
          <a:p>
            <a:pPr lvl="1"/>
            <a:r>
              <a:rPr lang="en-US" dirty="0" smtClean="0"/>
              <a:t>Proxy</a:t>
            </a:r>
          </a:p>
          <a:p>
            <a:pPr lvl="1"/>
            <a:r>
              <a:rPr lang="en-US" dirty="0" smtClean="0"/>
              <a:t>Screen scraping</a:t>
            </a:r>
          </a:p>
          <a:p>
            <a:r>
              <a:rPr lang="en-US" dirty="0" smtClean="0"/>
              <a:t>Caching data</a:t>
            </a:r>
          </a:p>
          <a:p>
            <a:pPr marL="893763" lvl="2" indent="0">
              <a:buNone/>
            </a:pPr>
            <a:endParaRPr lang="en-US" dirty="0" smtClean="0"/>
          </a:p>
          <a:p>
            <a:pPr lvl="1"/>
            <a:endParaRPr lang="en-US" dirty="0" smtClean="0"/>
          </a:p>
          <a:p>
            <a:pPr lvl="2"/>
            <a:endParaRPr lang="en-US" dirty="0"/>
          </a:p>
        </p:txBody>
      </p:sp>
      <p:sp>
        <p:nvSpPr>
          <p:cNvPr id="2" name="Text Placeholder 1"/>
          <p:cNvSpPr>
            <a:spLocks noGrp="1"/>
          </p:cNvSpPr>
          <p:nvPr>
            <p:ph type="body" sz="quarter" idx="15"/>
          </p:nvPr>
        </p:nvSpPr>
        <p:spPr/>
        <p:txBody>
          <a:bodyPr/>
          <a:lstStyle/>
          <a:p>
            <a:r>
              <a:rPr lang="en-US" dirty="0" smtClean="0"/>
              <a:t>Challenges</a:t>
            </a:r>
            <a:endParaRPr lang="en-US" dirty="0"/>
          </a:p>
        </p:txBody>
      </p:sp>
    </p:spTree>
    <p:extLst>
      <p:ext uri="{BB962C8B-B14F-4D97-AF65-F5344CB8AC3E}">
        <p14:creationId xmlns:p14="http://schemas.microsoft.com/office/powerpoint/2010/main" xmlns="" val="5296916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50</a:t>
            </a:fld>
            <a:endParaRPr lang="en-US" dirty="0"/>
          </a:p>
        </p:txBody>
      </p:sp>
      <p:sp>
        <p:nvSpPr>
          <p:cNvPr id="4" name="Text Placeholder 3"/>
          <p:cNvSpPr>
            <a:spLocks noGrp="1"/>
          </p:cNvSpPr>
          <p:nvPr>
            <p:ph type="body" sz="quarter" idx="13"/>
          </p:nvPr>
        </p:nvSpPr>
        <p:spPr/>
        <p:txBody>
          <a:bodyPr/>
          <a:lstStyle/>
          <a:p>
            <a:r>
              <a:rPr lang="en-US" dirty="0"/>
              <a:t>Exercise: </a:t>
            </a:r>
            <a:r>
              <a:rPr lang="en-US" dirty="0" smtClean="0"/>
              <a:t>Using queues</a:t>
            </a:r>
            <a:endParaRPr lang="en-US" dirty="0"/>
          </a:p>
        </p:txBody>
      </p:sp>
      <p:sp>
        <p:nvSpPr>
          <p:cNvPr id="6" name="Rectangle 5"/>
          <p:cNvSpPr/>
          <p:nvPr/>
        </p:nvSpPr>
        <p:spPr bwMode="auto">
          <a:xfrm>
            <a:off x="5542054" y="4304084"/>
            <a:ext cx="1584176" cy="1233476"/>
          </a:xfrm>
          <a:prstGeom prst="rect">
            <a:avLst/>
          </a:prstGeom>
          <a:solidFill>
            <a:schemeClr val="tx2">
              <a:lumMod val="25000"/>
              <a:lumOff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400" b="1" dirty="0" smtClean="0">
                <a:latin typeface="Roboto Light"/>
              </a:rPr>
              <a:t>Training Server</a:t>
            </a:r>
            <a:endParaRPr lang="en-US" sz="1400" b="1" dirty="0">
              <a:latin typeface="Roboto Light"/>
            </a:endParaRPr>
          </a:p>
        </p:txBody>
      </p:sp>
      <p:sp>
        <p:nvSpPr>
          <p:cNvPr id="9" name="Rectangle 8"/>
          <p:cNvSpPr/>
          <p:nvPr/>
        </p:nvSpPr>
        <p:spPr bwMode="auto">
          <a:xfrm>
            <a:off x="5797376" y="4761384"/>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800" dirty="0" smtClean="0">
                <a:solidFill>
                  <a:schemeClr val="bg1"/>
                </a:solidFill>
                <a:latin typeface="Roboto Light"/>
              </a:rPr>
              <a:t>Queue:</a:t>
            </a:r>
          </a:p>
          <a:p>
            <a:pPr algn="ctr"/>
            <a:r>
              <a:rPr lang="en-US" sz="800" dirty="0" err="1" smtClean="0">
                <a:solidFill>
                  <a:schemeClr val="bg1"/>
                </a:solidFill>
                <a:latin typeface="Roboto Light"/>
              </a:rPr>
              <a:t>UpdatePlayerHighScore</a:t>
            </a:r>
            <a:endParaRPr lang="en-US" sz="800" dirty="0">
              <a:solidFill>
                <a:schemeClr val="bg1"/>
              </a:solidFill>
              <a:latin typeface="Roboto Light"/>
            </a:endParaRPr>
          </a:p>
        </p:txBody>
      </p:sp>
      <p:sp>
        <p:nvSpPr>
          <p:cNvPr id="12" name="Rectangle 11"/>
          <p:cNvSpPr/>
          <p:nvPr/>
        </p:nvSpPr>
        <p:spPr bwMode="auto">
          <a:xfrm>
            <a:off x="5542054" y="2132856"/>
            <a:ext cx="1643592" cy="1096185"/>
          </a:xfrm>
          <a:prstGeom prst="rect">
            <a:avLst/>
          </a:prstGeom>
          <a:solidFill>
            <a:srgbClr val="CFC8C3"/>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Widget</a:t>
            </a:r>
            <a:endParaRPr lang="en-US" sz="1200" b="1" dirty="0">
              <a:latin typeface="Roboto Light"/>
            </a:endParaRPr>
          </a:p>
        </p:txBody>
      </p:sp>
      <p:sp>
        <p:nvSpPr>
          <p:cNvPr id="13" name="Rectangle 12"/>
          <p:cNvSpPr/>
          <p:nvPr/>
        </p:nvSpPr>
        <p:spPr bwMode="auto">
          <a:xfrm>
            <a:off x="6046110" y="2392701"/>
            <a:ext cx="648127" cy="648000"/>
          </a:xfrm>
          <a:prstGeom prst="rect">
            <a:avLst/>
          </a:prstGeom>
          <a:solidFill>
            <a:srgbClr val="FF0000"/>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2048</a:t>
            </a:r>
          </a:p>
          <a:p>
            <a:pPr algn="ctr"/>
            <a:r>
              <a:rPr lang="en-US" sz="1200" b="1" dirty="0" smtClean="0">
                <a:solidFill>
                  <a:schemeClr val="bg1"/>
                </a:solidFill>
                <a:latin typeface="Roboto Thin"/>
                <a:cs typeface="Roboto Thin"/>
              </a:rPr>
              <a:t>Game</a:t>
            </a:r>
          </a:p>
        </p:txBody>
      </p:sp>
      <p:sp>
        <p:nvSpPr>
          <p:cNvPr id="19" name="Rectangle 18"/>
          <p:cNvSpPr/>
          <p:nvPr/>
        </p:nvSpPr>
        <p:spPr bwMode="auto">
          <a:xfrm>
            <a:off x="6262133" y="3064410"/>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RESTLET</a:t>
            </a:r>
            <a:endParaRPr lang="en-US" sz="800" b="1" dirty="0">
              <a:latin typeface="Roboto Thin"/>
              <a:cs typeface="Roboto Thin"/>
            </a:endParaRPr>
          </a:p>
        </p:txBody>
      </p:sp>
      <p:sp>
        <p:nvSpPr>
          <p:cNvPr id="20" name="Rectangle 19"/>
          <p:cNvSpPr/>
          <p:nvPr/>
        </p:nvSpPr>
        <p:spPr bwMode="auto">
          <a:xfrm>
            <a:off x="6262134" y="3840720"/>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JMS</a:t>
            </a:r>
            <a:endParaRPr lang="en-US" sz="800" b="1" dirty="0">
              <a:latin typeface="Roboto Thin"/>
              <a:cs typeface="Roboto Thin"/>
            </a:endParaRPr>
          </a:p>
        </p:txBody>
      </p:sp>
      <p:sp>
        <p:nvSpPr>
          <p:cNvPr id="22" name="Text Placeholder 3"/>
          <p:cNvSpPr txBox="1">
            <a:spLocks/>
          </p:cNvSpPr>
          <p:nvPr/>
        </p:nvSpPr>
        <p:spPr>
          <a:xfrm>
            <a:off x="271840" y="1988840"/>
            <a:ext cx="5160149" cy="45199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defTabSz="914400">
              <a:lnSpc>
                <a:spcPct val="150000"/>
              </a:lnSpc>
              <a:spcBef>
                <a:spcPts val="0"/>
              </a:spcBef>
              <a:buFont typeface="Arial" charset="0"/>
              <a:buNone/>
              <a:defRPr/>
            </a:pPr>
            <a:r>
              <a:rPr lang="en-US" sz="1800" dirty="0" smtClean="0">
                <a:latin typeface="Roboto" charset="0"/>
                <a:ea typeface="Roboto" charset="0"/>
                <a:cs typeface="Roboto" charset="0"/>
              </a:rPr>
              <a:t>Objectives</a:t>
            </a:r>
          </a:p>
          <a:p>
            <a:pPr marL="685800" lvl="1" defTabSz="914400">
              <a:lnSpc>
                <a:spcPct val="150000"/>
              </a:lnSpc>
              <a:spcBef>
                <a:spcPts val="0"/>
              </a:spcBef>
              <a:buFont typeface="Arial" charset="0"/>
              <a:buChar char="•"/>
              <a:defRPr/>
            </a:pPr>
            <a:r>
              <a:rPr lang="en-US" sz="1400" dirty="0" smtClean="0">
                <a:latin typeface="Roboto" charset="0"/>
                <a:ea typeface="Roboto" charset="0"/>
                <a:cs typeface="Roboto" charset="0"/>
              </a:rPr>
              <a:t>Create a route to update the high score of a player</a:t>
            </a:r>
          </a:p>
          <a:p>
            <a:pPr marL="0" indent="0" defTabSz="914400">
              <a:lnSpc>
                <a:spcPct val="150000"/>
              </a:lnSpc>
              <a:spcBef>
                <a:spcPts val="0"/>
              </a:spcBef>
              <a:buNone/>
              <a:defRPr/>
            </a:pPr>
            <a:r>
              <a:rPr lang="en-US" sz="1800" dirty="0" smtClean="0">
                <a:latin typeface="Roboto" charset="0"/>
                <a:ea typeface="Roboto" charset="0"/>
                <a:cs typeface="Roboto" charset="0"/>
              </a:rPr>
              <a:t>Instructions:</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Define a route that:</a:t>
            </a:r>
          </a:p>
          <a:p>
            <a:pPr lvl="2" defTabSz="914400">
              <a:lnSpc>
                <a:spcPct val="150000"/>
              </a:lnSpc>
              <a:spcBef>
                <a:spcPts val="0"/>
              </a:spcBef>
              <a:buFont typeface="Arial" charset="0"/>
              <a:buChar char="•"/>
              <a:defRPr/>
            </a:pPr>
            <a:r>
              <a:rPr lang="en-US" sz="1400" dirty="0" smtClean="0">
                <a:latin typeface="Roboto" charset="0"/>
                <a:ea typeface="Roboto" charset="0"/>
                <a:cs typeface="Roboto" charset="0"/>
              </a:rPr>
              <a:t>Accept PUT requests from the endpoint /player/{username}/highscore</a:t>
            </a:r>
          </a:p>
          <a:p>
            <a:pPr lvl="2" defTabSz="914400">
              <a:lnSpc>
                <a:spcPct val="150000"/>
              </a:lnSpc>
              <a:spcBef>
                <a:spcPts val="0"/>
              </a:spcBef>
              <a:buFont typeface="Arial" charset="0"/>
              <a:buChar char="•"/>
              <a:defRPr/>
            </a:pPr>
            <a:r>
              <a:rPr lang="en-US" sz="1400" dirty="0" smtClean="0">
                <a:latin typeface="Roboto" charset="0"/>
                <a:ea typeface="Roboto" charset="0"/>
                <a:cs typeface="Roboto" charset="0"/>
              </a:rPr>
              <a:t>Send the body of the incoming HTTP message to </a:t>
            </a:r>
            <a:r>
              <a:rPr lang="en-US" sz="1400" i="1" dirty="0" smtClean="0">
                <a:latin typeface="Roboto" charset="0"/>
                <a:ea typeface="Roboto" charset="0"/>
                <a:cs typeface="Roboto" charset="0"/>
              </a:rPr>
              <a:t>queue:UpdatePlayerHighScore</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Test the route using the 2048 Game widget</a:t>
            </a:r>
            <a:endParaRPr lang="en-US" sz="1400" dirty="0">
              <a:latin typeface="Roboto" charset="0"/>
              <a:ea typeface="Roboto" charset="0"/>
              <a:cs typeface="Roboto" charset="0"/>
            </a:endParaRPr>
          </a:p>
        </p:txBody>
      </p:sp>
      <p:sp>
        <p:nvSpPr>
          <p:cNvPr id="23" name="Text Placeholder 4"/>
          <p:cNvSpPr txBox="1">
            <a:spLocks/>
          </p:cNvSpPr>
          <p:nvPr/>
        </p:nvSpPr>
        <p:spPr>
          <a:xfrm>
            <a:off x="271839" y="1124799"/>
            <a:ext cx="8401543" cy="5040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latin typeface="Roboto" charset="0"/>
                <a:ea typeface="Roboto" charset="0"/>
                <a:cs typeface="Roboto" charset="0"/>
              </a:rPr>
              <a:t>Updating high scores</a:t>
            </a:r>
            <a:endParaRPr lang="en-US" sz="2400" b="1" dirty="0">
              <a:solidFill>
                <a:srgbClr val="FF0000"/>
              </a:solidFill>
              <a:latin typeface="Roboto" charset="0"/>
              <a:ea typeface="Roboto" charset="0"/>
              <a:cs typeface="Roboto" charset="0"/>
            </a:endParaRPr>
          </a:p>
        </p:txBody>
      </p:sp>
      <p:cxnSp>
        <p:nvCxnSpPr>
          <p:cNvPr id="24" name="Elbow Connector 23"/>
          <p:cNvCxnSpPr>
            <a:stCxn id="19" idx="2"/>
            <a:endCxn id="20" idx="0"/>
          </p:cNvCxnSpPr>
          <p:nvPr/>
        </p:nvCxnSpPr>
        <p:spPr>
          <a:xfrm rot="16200000" flipH="1">
            <a:off x="6226767" y="3714756"/>
            <a:ext cx="251926" cy="1"/>
          </a:xfrm>
          <a:prstGeom prst="bentConnector3">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9" idx="2"/>
            <a:endCxn id="12" idx="3"/>
          </p:cNvCxnSpPr>
          <p:nvPr/>
        </p:nvCxnSpPr>
        <p:spPr>
          <a:xfrm rot="5400000" flipH="1" flipV="1">
            <a:off x="5435505" y="3623076"/>
            <a:ext cx="2692267" cy="808014"/>
          </a:xfrm>
          <a:prstGeom prst="bentConnector4">
            <a:avLst>
              <a:gd name="adj1" fmla="val -18809"/>
              <a:gd name="adj2" fmla="val 182726"/>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330738" y="3592941"/>
            <a:ext cx="1553630" cy="246221"/>
          </a:xfrm>
          <a:prstGeom prst="rect">
            <a:avLst/>
          </a:prstGeom>
          <a:noFill/>
        </p:spPr>
        <p:txBody>
          <a:bodyPr wrap="none" rtlCol="0">
            <a:spAutoFit/>
          </a:bodyPr>
          <a:lstStyle/>
          <a:p>
            <a:r>
              <a:rPr lang="en-US" sz="1000" smtClean="0">
                <a:latin typeface="Roboto Light"/>
                <a:cs typeface="Roboto Light"/>
              </a:rPr>
              <a:t>Update player highscore</a:t>
            </a:r>
            <a:endParaRPr lang="en-US" sz="1000" dirty="0" smtClean="0">
              <a:latin typeface="Roboto Light"/>
              <a:cs typeface="Roboto Light"/>
            </a:endParaRPr>
          </a:p>
        </p:txBody>
      </p:sp>
    </p:spTree>
    <p:extLst>
      <p:ext uri="{BB962C8B-B14F-4D97-AF65-F5344CB8AC3E}">
        <p14:creationId xmlns:p14="http://schemas.microsoft.com/office/powerpoint/2010/main" xmlns="" val="4853204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51</a:t>
            </a:fld>
            <a:endParaRPr lang="en-US" dirty="0"/>
          </a:p>
        </p:txBody>
      </p:sp>
      <p:sp>
        <p:nvSpPr>
          <p:cNvPr id="4" name="Text Placeholder 3"/>
          <p:cNvSpPr>
            <a:spLocks noGrp="1"/>
          </p:cNvSpPr>
          <p:nvPr>
            <p:ph type="body" sz="quarter" idx="13"/>
          </p:nvPr>
        </p:nvSpPr>
        <p:spPr/>
        <p:txBody>
          <a:bodyPr/>
          <a:lstStyle/>
          <a:p>
            <a:r>
              <a:rPr lang="en-US" dirty="0"/>
              <a:t>Exercise: </a:t>
            </a:r>
            <a:r>
              <a:rPr lang="en-US" dirty="0" smtClean="0"/>
              <a:t>Using queues</a:t>
            </a:r>
            <a:endParaRPr lang="en-US" dirty="0"/>
          </a:p>
        </p:txBody>
      </p:sp>
      <p:sp>
        <p:nvSpPr>
          <p:cNvPr id="6" name="Rectangle 5"/>
          <p:cNvSpPr/>
          <p:nvPr/>
        </p:nvSpPr>
        <p:spPr bwMode="auto">
          <a:xfrm>
            <a:off x="5542054" y="4304084"/>
            <a:ext cx="1584176" cy="1233476"/>
          </a:xfrm>
          <a:prstGeom prst="rect">
            <a:avLst/>
          </a:prstGeom>
          <a:solidFill>
            <a:schemeClr val="tx2">
              <a:lumMod val="25000"/>
              <a:lumOff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400" b="1" dirty="0" smtClean="0">
                <a:latin typeface="Roboto Light"/>
              </a:rPr>
              <a:t>Training Server</a:t>
            </a:r>
            <a:endParaRPr lang="en-US" sz="1400" b="1" dirty="0">
              <a:latin typeface="Roboto Light"/>
            </a:endParaRPr>
          </a:p>
        </p:txBody>
      </p:sp>
      <p:sp>
        <p:nvSpPr>
          <p:cNvPr id="9" name="Rectangle 8"/>
          <p:cNvSpPr/>
          <p:nvPr/>
        </p:nvSpPr>
        <p:spPr bwMode="auto">
          <a:xfrm>
            <a:off x="5797376" y="4761384"/>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800" dirty="0" smtClean="0">
                <a:solidFill>
                  <a:schemeClr val="bg1"/>
                </a:solidFill>
                <a:latin typeface="Roboto Light"/>
              </a:rPr>
              <a:t>Topic:</a:t>
            </a:r>
          </a:p>
          <a:p>
            <a:pPr algn="ctr"/>
            <a:r>
              <a:rPr lang="en-US" sz="800" dirty="0" smtClean="0">
                <a:solidFill>
                  <a:schemeClr val="bg1"/>
                </a:solidFill>
                <a:latin typeface="Roboto Light"/>
              </a:rPr>
              <a:t>Player.</a:t>
            </a:r>
          </a:p>
          <a:p>
            <a:pPr algn="ctr"/>
            <a:r>
              <a:rPr lang="en-US" sz="800" dirty="0" err="1" smtClean="0">
                <a:solidFill>
                  <a:schemeClr val="bg1"/>
                </a:solidFill>
                <a:latin typeface="Roboto Light"/>
              </a:rPr>
              <a:t>HighScoreUpdated</a:t>
            </a:r>
            <a:endParaRPr lang="en-US" sz="800" dirty="0">
              <a:solidFill>
                <a:schemeClr val="bg1"/>
              </a:solidFill>
              <a:latin typeface="Roboto Light"/>
            </a:endParaRPr>
          </a:p>
        </p:txBody>
      </p:sp>
      <p:sp>
        <p:nvSpPr>
          <p:cNvPr id="12" name="Rectangle 11"/>
          <p:cNvSpPr/>
          <p:nvPr/>
        </p:nvSpPr>
        <p:spPr bwMode="auto">
          <a:xfrm>
            <a:off x="5542054" y="2132856"/>
            <a:ext cx="1643592" cy="1096185"/>
          </a:xfrm>
          <a:prstGeom prst="rect">
            <a:avLst/>
          </a:prstGeom>
          <a:solidFill>
            <a:srgbClr val="CFC8C3"/>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endParaRPr lang="en-US" sz="1200" b="1" dirty="0">
              <a:latin typeface="Roboto Light"/>
            </a:endParaRPr>
          </a:p>
        </p:txBody>
      </p:sp>
      <p:sp>
        <p:nvSpPr>
          <p:cNvPr id="19" name="Rectangle 18"/>
          <p:cNvSpPr/>
          <p:nvPr/>
        </p:nvSpPr>
        <p:spPr bwMode="auto">
          <a:xfrm rot="5400000">
            <a:off x="6993558" y="2474803"/>
            <a:ext cx="227989"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File</a:t>
            </a:r>
            <a:endParaRPr lang="en-US" sz="800" b="1" dirty="0">
              <a:latin typeface="Roboto Thin"/>
              <a:cs typeface="Roboto Thin"/>
            </a:endParaRPr>
          </a:p>
        </p:txBody>
      </p:sp>
      <p:sp>
        <p:nvSpPr>
          <p:cNvPr id="20" name="Rectangle 19"/>
          <p:cNvSpPr/>
          <p:nvPr/>
        </p:nvSpPr>
        <p:spPr bwMode="auto">
          <a:xfrm>
            <a:off x="6273254" y="5470476"/>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JMS</a:t>
            </a:r>
            <a:endParaRPr lang="en-US" sz="800" b="1" dirty="0">
              <a:latin typeface="Roboto Thin"/>
              <a:cs typeface="Roboto Thin"/>
            </a:endParaRPr>
          </a:p>
        </p:txBody>
      </p:sp>
      <p:sp>
        <p:nvSpPr>
          <p:cNvPr id="22" name="Text Placeholder 3"/>
          <p:cNvSpPr txBox="1">
            <a:spLocks/>
          </p:cNvSpPr>
          <p:nvPr/>
        </p:nvSpPr>
        <p:spPr>
          <a:xfrm>
            <a:off x="271840" y="1988840"/>
            <a:ext cx="5160149" cy="45199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defTabSz="914400">
              <a:lnSpc>
                <a:spcPct val="150000"/>
              </a:lnSpc>
              <a:spcBef>
                <a:spcPts val="0"/>
              </a:spcBef>
              <a:buFont typeface="Arial" charset="0"/>
              <a:buNone/>
              <a:defRPr/>
            </a:pPr>
            <a:r>
              <a:rPr lang="en-US" sz="1800" dirty="0" smtClean="0">
                <a:latin typeface="Roboto" charset="0"/>
                <a:ea typeface="Roboto" charset="0"/>
                <a:cs typeface="Roboto" charset="0"/>
              </a:rPr>
              <a:t>Objectives</a:t>
            </a:r>
          </a:p>
          <a:p>
            <a:pPr marL="685800" lvl="1" defTabSz="914400">
              <a:lnSpc>
                <a:spcPct val="150000"/>
              </a:lnSpc>
              <a:spcBef>
                <a:spcPts val="0"/>
              </a:spcBef>
              <a:buFont typeface="Arial" charset="0"/>
              <a:buChar char="•"/>
              <a:defRPr/>
            </a:pPr>
            <a:r>
              <a:rPr lang="en-US" sz="1400" dirty="0" smtClean="0">
                <a:latin typeface="Roboto" charset="0"/>
                <a:ea typeface="Roboto" charset="0"/>
                <a:cs typeface="Roboto" charset="0"/>
              </a:rPr>
              <a:t>Create a route that listen for high score updates</a:t>
            </a:r>
          </a:p>
          <a:p>
            <a:pPr marL="0" indent="0" defTabSz="914400">
              <a:lnSpc>
                <a:spcPct val="150000"/>
              </a:lnSpc>
              <a:spcBef>
                <a:spcPts val="0"/>
              </a:spcBef>
              <a:buNone/>
              <a:defRPr/>
            </a:pPr>
            <a:r>
              <a:rPr lang="en-US" sz="1800" dirty="0" smtClean="0">
                <a:latin typeface="Roboto" charset="0"/>
                <a:ea typeface="Roboto" charset="0"/>
                <a:cs typeface="Roboto" charset="0"/>
              </a:rPr>
              <a:t>Instructions:</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Define a route that will:</a:t>
            </a:r>
          </a:p>
          <a:p>
            <a:pPr lvl="2" defTabSz="914400">
              <a:lnSpc>
                <a:spcPct val="150000"/>
              </a:lnSpc>
              <a:spcBef>
                <a:spcPts val="0"/>
              </a:spcBef>
              <a:buFont typeface="Arial" charset="0"/>
              <a:buChar char="•"/>
              <a:defRPr/>
            </a:pPr>
            <a:r>
              <a:rPr lang="en-US" sz="1400" dirty="0" smtClean="0">
                <a:latin typeface="Roboto" charset="0"/>
                <a:ea typeface="Roboto" charset="0"/>
                <a:cs typeface="Roboto" charset="0"/>
              </a:rPr>
              <a:t>Read incoming </a:t>
            </a:r>
            <a:r>
              <a:rPr lang="en-US" sz="1400" dirty="0">
                <a:latin typeface="Roboto" charset="0"/>
                <a:ea typeface="Roboto" charset="0"/>
                <a:cs typeface="Roboto" charset="0"/>
              </a:rPr>
              <a:t>messages from the topic </a:t>
            </a:r>
            <a:r>
              <a:rPr lang="en-US" sz="1400" dirty="0" err="1">
                <a:latin typeface="Roboto" charset="0"/>
                <a:ea typeface="Roboto" charset="0"/>
                <a:cs typeface="Roboto" charset="0"/>
              </a:rPr>
              <a:t>topic:Player.HighScoreUpdated</a:t>
            </a:r>
            <a:endParaRPr lang="en-US" sz="1400" dirty="0" smtClean="0">
              <a:latin typeface="Roboto" charset="0"/>
              <a:ea typeface="Roboto" charset="0"/>
              <a:cs typeface="Roboto" charset="0"/>
            </a:endParaRPr>
          </a:p>
          <a:p>
            <a:pPr lvl="2" defTabSz="914400">
              <a:lnSpc>
                <a:spcPct val="150000"/>
              </a:lnSpc>
              <a:spcBef>
                <a:spcPts val="0"/>
              </a:spcBef>
              <a:buFont typeface="Arial" charset="0"/>
              <a:buChar char="•"/>
              <a:defRPr/>
            </a:pPr>
            <a:r>
              <a:rPr lang="en-US" sz="1400" i="1" dirty="0" smtClean="0">
                <a:latin typeface="Roboto" charset="0"/>
                <a:ea typeface="Roboto" charset="0"/>
                <a:cs typeface="Roboto" charset="0"/>
              </a:rPr>
              <a:t>Write </a:t>
            </a:r>
            <a:r>
              <a:rPr lang="en-US" sz="1400" dirty="0" smtClean="0">
                <a:latin typeface="Roboto" charset="0"/>
                <a:ea typeface="Roboto" charset="0"/>
                <a:cs typeface="Roboto" charset="0"/>
              </a:rPr>
              <a:t>the body of the incoming message to a new file (e.g. inbox/</a:t>
            </a:r>
            <a:r>
              <a:rPr lang="en-US" sz="1400" dirty="0" err="1" smtClean="0">
                <a:latin typeface="Roboto" charset="0"/>
                <a:ea typeface="Roboto" charset="0"/>
                <a:cs typeface="Roboto" charset="0"/>
              </a:rPr>
              <a:t>highscoreupdate</a:t>
            </a:r>
            <a:r>
              <a:rPr lang="en-US" sz="1400" dirty="0" smtClean="0">
                <a:latin typeface="Roboto" charset="0"/>
                <a:ea typeface="Roboto" charset="0"/>
                <a:cs typeface="Roboto" charset="0"/>
              </a:rPr>
              <a:t>)</a:t>
            </a:r>
            <a:endParaRPr lang="en-US" sz="1400" i="1" dirty="0">
              <a:latin typeface="Roboto" charset="0"/>
              <a:ea typeface="Roboto" charset="0"/>
              <a:cs typeface="Roboto" charset="0"/>
            </a:endParaRPr>
          </a:p>
        </p:txBody>
      </p:sp>
      <p:sp>
        <p:nvSpPr>
          <p:cNvPr id="23" name="Text Placeholder 4"/>
          <p:cNvSpPr txBox="1">
            <a:spLocks/>
          </p:cNvSpPr>
          <p:nvPr/>
        </p:nvSpPr>
        <p:spPr>
          <a:xfrm>
            <a:off x="271839" y="1124799"/>
            <a:ext cx="8401543" cy="5040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latin typeface="Roboto" charset="0"/>
                <a:ea typeface="Roboto" charset="0"/>
                <a:cs typeface="Roboto" charset="0"/>
              </a:rPr>
              <a:t>Listening for high score updates</a:t>
            </a:r>
            <a:endParaRPr lang="en-US" sz="2400" b="1" dirty="0">
              <a:solidFill>
                <a:srgbClr val="FF0000"/>
              </a:solidFill>
              <a:latin typeface="Roboto" charset="0"/>
              <a:ea typeface="Roboto" charset="0"/>
              <a:cs typeface="Roboto" charset="0"/>
            </a:endParaRPr>
          </a:p>
        </p:txBody>
      </p:sp>
      <p:cxnSp>
        <p:nvCxnSpPr>
          <p:cNvPr id="15" name="Elbow Connector 14"/>
          <p:cNvCxnSpPr>
            <a:stCxn id="20" idx="2"/>
            <a:endCxn id="19" idx="0"/>
          </p:cNvCxnSpPr>
          <p:nvPr/>
        </p:nvCxnSpPr>
        <p:spPr>
          <a:xfrm rot="5400000" flipH="1" flipV="1">
            <a:off x="5237866" y="3862981"/>
            <a:ext cx="3257864" cy="1005894"/>
          </a:xfrm>
          <a:prstGeom prst="bentConnector4">
            <a:avLst>
              <a:gd name="adj1" fmla="val -7017"/>
              <a:gd name="adj2" fmla="val 12065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Folded Corner 7"/>
          <p:cNvSpPr/>
          <p:nvPr/>
        </p:nvSpPr>
        <p:spPr bwMode="auto">
          <a:xfrm>
            <a:off x="6066629" y="2346823"/>
            <a:ext cx="665611" cy="722137"/>
          </a:xfrm>
          <a:prstGeom prst="foldedCorner">
            <a:avLst/>
          </a:prstGeom>
          <a:solidFill>
            <a:srgbClr val="FF0000"/>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smtClean="0">
                <a:solidFill>
                  <a:schemeClr val="bg1"/>
                </a:solidFill>
                <a:latin typeface="Roboto Thin"/>
                <a:cs typeface="Roboto Thin"/>
              </a:rPr>
              <a:t>File</a:t>
            </a:r>
            <a:endParaRPr lang="en-US" sz="1200" b="1" dirty="0">
              <a:solidFill>
                <a:schemeClr val="bg1"/>
              </a:solidFill>
              <a:latin typeface="Roboto Thin"/>
              <a:cs typeface="Roboto Thin"/>
            </a:endParaRPr>
          </a:p>
        </p:txBody>
      </p:sp>
    </p:spTree>
    <p:extLst>
      <p:ext uri="{BB962C8B-B14F-4D97-AF65-F5344CB8AC3E}">
        <p14:creationId xmlns:p14="http://schemas.microsoft.com/office/powerpoint/2010/main" xmlns="" val="10208097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52</a:t>
            </a:fld>
            <a:endParaRPr lang="en-US" dirty="0"/>
          </a:p>
        </p:txBody>
      </p:sp>
      <p:sp>
        <p:nvSpPr>
          <p:cNvPr id="4" name="Text Placeholder 3"/>
          <p:cNvSpPr>
            <a:spLocks noGrp="1"/>
          </p:cNvSpPr>
          <p:nvPr>
            <p:ph type="body" sz="quarter" idx="13"/>
          </p:nvPr>
        </p:nvSpPr>
        <p:spPr/>
        <p:txBody>
          <a:bodyPr/>
          <a:lstStyle/>
          <a:p>
            <a:r>
              <a:rPr lang="en-US" dirty="0" smtClean="0"/>
              <a:t>Exercise</a:t>
            </a:r>
            <a:r>
              <a:rPr lang="en-US" dirty="0"/>
              <a:t>: Web Services</a:t>
            </a:r>
          </a:p>
        </p:txBody>
      </p:sp>
      <p:sp>
        <p:nvSpPr>
          <p:cNvPr id="6" name="Rectangle 5"/>
          <p:cNvSpPr/>
          <p:nvPr/>
        </p:nvSpPr>
        <p:spPr bwMode="auto">
          <a:xfrm>
            <a:off x="5542054" y="4304084"/>
            <a:ext cx="1584176" cy="1233476"/>
          </a:xfrm>
          <a:prstGeom prst="rect">
            <a:avLst/>
          </a:prstGeom>
          <a:solidFill>
            <a:schemeClr val="tx2">
              <a:lumMod val="25000"/>
              <a:lumOff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400" b="1" dirty="0" smtClean="0">
                <a:latin typeface="Roboto Light"/>
              </a:rPr>
              <a:t>Training Server</a:t>
            </a:r>
            <a:endParaRPr lang="en-US" sz="1400" b="1" dirty="0">
              <a:latin typeface="Roboto Light"/>
            </a:endParaRPr>
          </a:p>
        </p:txBody>
      </p:sp>
      <p:sp>
        <p:nvSpPr>
          <p:cNvPr id="9" name="Rectangle 8"/>
          <p:cNvSpPr/>
          <p:nvPr/>
        </p:nvSpPr>
        <p:spPr bwMode="auto">
          <a:xfrm>
            <a:off x="5797376" y="4761384"/>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SOAP</a:t>
            </a:r>
          </a:p>
          <a:p>
            <a:pPr algn="ctr"/>
            <a:r>
              <a:rPr lang="en-US" sz="1200" dirty="0" smtClean="0">
                <a:solidFill>
                  <a:schemeClr val="bg1"/>
                </a:solidFill>
                <a:latin typeface="Roboto Light"/>
              </a:rPr>
              <a:t>operation</a:t>
            </a:r>
            <a:endParaRPr lang="en-US" sz="1200" dirty="0">
              <a:solidFill>
                <a:schemeClr val="bg1"/>
              </a:solidFill>
              <a:latin typeface="Roboto Light"/>
            </a:endParaRPr>
          </a:p>
        </p:txBody>
      </p:sp>
      <p:sp>
        <p:nvSpPr>
          <p:cNvPr id="12" name="Rectangle 11"/>
          <p:cNvSpPr/>
          <p:nvPr/>
        </p:nvSpPr>
        <p:spPr bwMode="auto">
          <a:xfrm>
            <a:off x="5542054" y="2132856"/>
            <a:ext cx="1643592" cy="1096185"/>
          </a:xfrm>
          <a:prstGeom prst="rect">
            <a:avLst/>
          </a:prstGeom>
          <a:solidFill>
            <a:srgbClr val="CFC8C3"/>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Widget</a:t>
            </a:r>
            <a:endParaRPr lang="en-US" sz="1200" b="1" dirty="0">
              <a:latin typeface="Roboto Light"/>
            </a:endParaRPr>
          </a:p>
        </p:txBody>
      </p:sp>
      <p:sp>
        <p:nvSpPr>
          <p:cNvPr id="13" name="Rectangle 12"/>
          <p:cNvSpPr/>
          <p:nvPr/>
        </p:nvSpPr>
        <p:spPr bwMode="auto">
          <a:xfrm>
            <a:off x="6046110" y="2392701"/>
            <a:ext cx="648127" cy="648000"/>
          </a:xfrm>
          <a:prstGeom prst="rect">
            <a:avLst/>
          </a:prstGeom>
          <a:solidFill>
            <a:srgbClr val="FF0000"/>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2048</a:t>
            </a:r>
          </a:p>
          <a:p>
            <a:pPr algn="ctr"/>
            <a:r>
              <a:rPr lang="en-US" sz="1200" b="1" dirty="0" smtClean="0">
                <a:solidFill>
                  <a:schemeClr val="bg1"/>
                </a:solidFill>
                <a:latin typeface="Roboto Thin"/>
                <a:cs typeface="Roboto Thin"/>
              </a:rPr>
              <a:t>Widget</a:t>
            </a:r>
          </a:p>
        </p:txBody>
      </p:sp>
      <p:sp>
        <p:nvSpPr>
          <p:cNvPr id="19" name="Rectangle 18"/>
          <p:cNvSpPr/>
          <p:nvPr/>
        </p:nvSpPr>
        <p:spPr bwMode="auto">
          <a:xfrm>
            <a:off x="6262133" y="3064410"/>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RESTLET</a:t>
            </a:r>
            <a:endParaRPr lang="en-US" sz="800" b="1" dirty="0">
              <a:latin typeface="Roboto Thin"/>
              <a:cs typeface="Roboto Thin"/>
            </a:endParaRPr>
          </a:p>
        </p:txBody>
      </p:sp>
      <p:sp>
        <p:nvSpPr>
          <p:cNvPr id="20" name="Rectangle 19"/>
          <p:cNvSpPr/>
          <p:nvPr/>
        </p:nvSpPr>
        <p:spPr bwMode="auto">
          <a:xfrm>
            <a:off x="6262134" y="3861048"/>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HTTP</a:t>
            </a:r>
            <a:endParaRPr lang="en-US" sz="800" b="1" dirty="0">
              <a:latin typeface="Roboto Thin"/>
              <a:cs typeface="Roboto Thin"/>
            </a:endParaRPr>
          </a:p>
        </p:txBody>
      </p:sp>
      <p:sp>
        <p:nvSpPr>
          <p:cNvPr id="22" name="Text Placeholder 3"/>
          <p:cNvSpPr txBox="1">
            <a:spLocks/>
          </p:cNvSpPr>
          <p:nvPr/>
        </p:nvSpPr>
        <p:spPr>
          <a:xfrm>
            <a:off x="271840" y="1988840"/>
            <a:ext cx="5160149" cy="45199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defTabSz="914400">
              <a:lnSpc>
                <a:spcPct val="150000"/>
              </a:lnSpc>
              <a:spcBef>
                <a:spcPts val="0"/>
              </a:spcBef>
              <a:buFont typeface="Arial" charset="0"/>
              <a:buNone/>
              <a:defRPr/>
            </a:pPr>
            <a:r>
              <a:rPr lang="en-US" sz="1800" dirty="0" smtClean="0">
                <a:latin typeface="Roboto" charset="0"/>
                <a:ea typeface="Roboto" charset="0"/>
                <a:cs typeface="Roboto" charset="0"/>
              </a:rPr>
              <a:t>Objectives</a:t>
            </a:r>
          </a:p>
          <a:p>
            <a:pPr marL="685800" lvl="1" defTabSz="914400">
              <a:lnSpc>
                <a:spcPct val="150000"/>
              </a:lnSpc>
              <a:spcBef>
                <a:spcPts val="0"/>
              </a:spcBef>
              <a:buFont typeface="Arial" charset="0"/>
              <a:buChar char="•"/>
              <a:defRPr/>
            </a:pPr>
            <a:r>
              <a:rPr lang="en-US" sz="1400" dirty="0" smtClean="0">
                <a:latin typeface="Roboto" charset="0"/>
                <a:ea typeface="Roboto" charset="0"/>
                <a:cs typeface="Roboto" charset="0"/>
              </a:rPr>
              <a:t>Invoke a SOAP operation in a Camel Route</a:t>
            </a:r>
          </a:p>
          <a:p>
            <a:pPr marL="0" indent="0" defTabSz="914400">
              <a:lnSpc>
                <a:spcPct val="150000"/>
              </a:lnSpc>
              <a:spcBef>
                <a:spcPts val="0"/>
              </a:spcBef>
              <a:buNone/>
              <a:defRPr/>
            </a:pPr>
            <a:r>
              <a:rPr lang="en-US" sz="1800" dirty="0" smtClean="0">
                <a:latin typeface="Roboto" charset="0"/>
                <a:ea typeface="Roboto" charset="0"/>
                <a:cs typeface="Roboto" charset="0"/>
              </a:rPr>
              <a:t>Instructions</a:t>
            </a:r>
          </a:p>
          <a:p>
            <a:pPr lvl="1" defTabSz="914400">
              <a:lnSpc>
                <a:spcPct val="150000"/>
              </a:lnSpc>
              <a:spcBef>
                <a:spcPts val="0"/>
              </a:spcBef>
              <a:buFont typeface="Arial" charset="0"/>
              <a:buChar char="•"/>
              <a:defRPr/>
            </a:pPr>
            <a:r>
              <a:rPr lang="en-US" sz="1400" dirty="0">
                <a:latin typeface="Roboto" charset="0"/>
                <a:ea typeface="Roboto" charset="0"/>
                <a:cs typeface="Roboto" charset="0"/>
              </a:rPr>
              <a:t>Generate JAX WS classes from </a:t>
            </a:r>
            <a:r>
              <a:rPr lang="en-US" sz="1400" dirty="0" smtClean="0">
                <a:latin typeface="Roboto" charset="0"/>
                <a:ea typeface="Roboto" charset="0"/>
                <a:cs typeface="Roboto" charset="0"/>
              </a:rPr>
              <a:t>a WSDL descriptor</a:t>
            </a:r>
            <a:endParaRPr lang="en-US" sz="1400" dirty="0">
              <a:latin typeface="Roboto" charset="0"/>
              <a:ea typeface="Roboto" charset="0"/>
              <a:cs typeface="Roboto" charset="0"/>
            </a:endParaRPr>
          </a:p>
          <a:p>
            <a:pPr lvl="2" defTabSz="914400">
              <a:lnSpc>
                <a:spcPct val="150000"/>
              </a:lnSpc>
              <a:spcBef>
                <a:spcPts val="0"/>
              </a:spcBef>
              <a:buFont typeface="Arial" charset="0"/>
              <a:buChar char="•"/>
              <a:defRPr/>
            </a:pPr>
            <a:r>
              <a:rPr lang="en-US" sz="1000" dirty="0">
                <a:latin typeface="Roboto" charset="0"/>
                <a:ea typeface="Roboto" charset="0"/>
                <a:cs typeface="Roboto" charset="0"/>
              </a:rPr>
              <a:t>http://localhost:9999/training-server/</a:t>
            </a:r>
            <a:r>
              <a:rPr lang="en-US" sz="1000" dirty="0" err="1">
                <a:latin typeface="Roboto" charset="0"/>
                <a:ea typeface="Roboto" charset="0"/>
                <a:cs typeface="Roboto" charset="0"/>
              </a:rPr>
              <a:t>PlayerManager?wsdl</a:t>
            </a:r>
            <a:endParaRPr lang="en-US" sz="1000" dirty="0">
              <a:latin typeface="Roboto" charset="0"/>
              <a:ea typeface="Roboto" charset="0"/>
              <a:cs typeface="Roboto" charset="0"/>
            </a:endParaRPr>
          </a:p>
          <a:p>
            <a:pPr lvl="1" defTabSz="914400">
              <a:lnSpc>
                <a:spcPct val="150000"/>
              </a:lnSpc>
              <a:spcBef>
                <a:spcPts val="0"/>
              </a:spcBef>
              <a:buFont typeface="Arial" charset="0"/>
              <a:buChar char="•"/>
              <a:defRPr/>
            </a:pPr>
            <a:r>
              <a:rPr lang="en-US" sz="1400" dirty="0">
                <a:latin typeface="Roboto" charset="0"/>
                <a:ea typeface="Roboto" charset="0"/>
                <a:cs typeface="Roboto" charset="0"/>
              </a:rPr>
              <a:t>Use Apache CXF wsdl2java maven task</a:t>
            </a:r>
          </a:p>
          <a:p>
            <a:pPr lvl="1" defTabSz="914400">
              <a:lnSpc>
                <a:spcPct val="150000"/>
              </a:lnSpc>
              <a:spcBef>
                <a:spcPts val="0"/>
              </a:spcBef>
              <a:buFont typeface="Arial" charset="0"/>
              <a:buChar char="•"/>
              <a:defRPr/>
            </a:pPr>
            <a:r>
              <a:rPr lang="en-US" sz="1400" dirty="0">
                <a:latin typeface="Roboto" charset="0"/>
                <a:ea typeface="Roboto" charset="0"/>
                <a:cs typeface="Roboto" charset="0"/>
              </a:rPr>
              <a:t>Define JAX-WS bean in </a:t>
            </a:r>
            <a:r>
              <a:rPr lang="en-US" sz="1400" i="1" dirty="0" err="1">
                <a:latin typeface="Roboto" charset="0"/>
                <a:ea typeface="Roboto" charset="0"/>
                <a:cs typeface="Roboto" charset="0"/>
              </a:rPr>
              <a:t>backbase</a:t>
            </a:r>
            <a:r>
              <a:rPr lang="en-US" sz="1400" i="1" dirty="0">
                <a:latin typeface="Roboto" charset="0"/>
                <a:ea typeface="Roboto" charset="0"/>
                <a:cs typeface="Roboto" charset="0"/>
              </a:rPr>
              <a:t>-integration-</a:t>
            </a:r>
            <a:r>
              <a:rPr lang="en-US" sz="1400" i="1" dirty="0" err="1">
                <a:latin typeface="Roboto" charset="0"/>
                <a:ea typeface="Roboto" charset="0"/>
                <a:cs typeface="Roboto" charset="0"/>
              </a:rPr>
              <a:t>service.xml</a:t>
            </a:r>
            <a:endParaRPr lang="en-US" sz="1400" i="1" dirty="0">
              <a:latin typeface="Roboto" charset="0"/>
              <a:ea typeface="Roboto" charset="0"/>
              <a:cs typeface="Roboto" charset="0"/>
            </a:endParaRPr>
          </a:p>
          <a:p>
            <a:pPr lvl="1" defTabSz="914400">
              <a:lnSpc>
                <a:spcPct val="150000"/>
              </a:lnSpc>
              <a:spcBef>
                <a:spcPts val="0"/>
              </a:spcBef>
              <a:buFont typeface="Arial" charset="0"/>
              <a:buChar char="•"/>
              <a:defRPr/>
            </a:pPr>
            <a:r>
              <a:rPr lang="en-US" sz="1400" dirty="0">
                <a:latin typeface="Roboto" charset="0"/>
                <a:ea typeface="Roboto" charset="0"/>
                <a:cs typeface="Roboto" charset="0"/>
              </a:rPr>
              <a:t>Use Spring WS + </a:t>
            </a:r>
            <a:r>
              <a:rPr lang="en-US" sz="1400" i="1" dirty="0" err="1">
                <a:latin typeface="Roboto" charset="0"/>
                <a:ea typeface="Roboto" charset="0"/>
                <a:cs typeface="Roboto" charset="0"/>
              </a:rPr>
              <a:t>JaxWsPortProxyFactoryBean</a:t>
            </a:r>
            <a:endParaRPr lang="en-US" sz="1400" i="1" dirty="0">
              <a:latin typeface="Roboto" charset="0"/>
              <a:ea typeface="Roboto" charset="0"/>
              <a:cs typeface="Roboto" charset="0"/>
            </a:endParaRPr>
          </a:p>
          <a:p>
            <a:pPr lvl="1" defTabSz="914400">
              <a:lnSpc>
                <a:spcPct val="150000"/>
              </a:lnSpc>
              <a:spcBef>
                <a:spcPts val="0"/>
              </a:spcBef>
              <a:buFont typeface="Arial" charset="0"/>
              <a:buChar char="•"/>
              <a:defRPr/>
            </a:pPr>
            <a:r>
              <a:rPr lang="en-US" sz="1400" dirty="0">
                <a:latin typeface="Roboto" charset="0"/>
                <a:ea typeface="Roboto" charset="0"/>
                <a:cs typeface="Roboto" charset="0"/>
              </a:rPr>
              <a:t>Create </a:t>
            </a:r>
            <a:r>
              <a:rPr lang="en-US" sz="1400" dirty="0" smtClean="0">
                <a:latin typeface="Roboto" charset="0"/>
                <a:ea typeface="Roboto" charset="0"/>
                <a:cs typeface="Roboto" charset="0"/>
              </a:rPr>
              <a:t>a route (e.g. </a:t>
            </a:r>
            <a:r>
              <a:rPr lang="en-US" sz="1400" i="1" dirty="0" smtClean="0">
                <a:latin typeface="Roboto" charset="0"/>
                <a:ea typeface="Roboto" charset="0"/>
                <a:cs typeface="Roboto" charset="0"/>
              </a:rPr>
              <a:t>login</a:t>
            </a:r>
            <a:r>
              <a:rPr lang="en-US" sz="1400" dirty="0" smtClean="0">
                <a:latin typeface="Roboto" charset="0"/>
                <a:ea typeface="Roboto" charset="0"/>
                <a:cs typeface="Roboto" charset="0"/>
              </a:rPr>
              <a:t>, </a:t>
            </a:r>
            <a:r>
              <a:rPr lang="en-US" sz="1400" i="1" dirty="0" err="1" smtClean="0">
                <a:latin typeface="Roboto" charset="0"/>
                <a:ea typeface="Roboto" charset="0"/>
                <a:cs typeface="Roboto" charset="0"/>
              </a:rPr>
              <a:t>getAllPlayers</a:t>
            </a:r>
            <a:r>
              <a:rPr lang="en-US" sz="1400" dirty="0" smtClean="0">
                <a:latin typeface="Roboto" charset="0"/>
                <a:ea typeface="Roboto" charset="0"/>
                <a:cs typeface="Roboto" charset="0"/>
              </a:rPr>
              <a:t>)</a:t>
            </a:r>
            <a:endParaRPr lang="en-US" sz="1400" dirty="0">
              <a:latin typeface="Roboto" charset="0"/>
              <a:ea typeface="Roboto" charset="0"/>
              <a:cs typeface="Roboto" charset="0"/>
            </a:endParaRPr>
          </a:p>
          <a:p>
            <a:pPr lvl="1" defTabSz="914400">
              <a:lnSpc>
                <a:spcPct val="150000"/>
              </a:lnSpc>
              <a:spcBef>
                <a:spcPts val="0"/>
              </a:spcBef>
              <a:buFont typeface="Arial" charset="0"/>
              <a:buChar char="•"/>
              <a:defRPr/>
            </a:pPr>
            <a:r>
              <a:rPr lang="en-US" sz="1400" dirty="0">
                <a:latin typeface="Roboto" charset="0"/>
                <a:ea typeface="Roboto" charset="0"/>
                <a:cs typeface="Roboto" charset="0"/>
              </a:rPr>
              <a:t>Use </a:t>
            </a:r>
            <a:r>
              <a:rPr lang="en-US" sz="1400" dirty="0" smtClean="0">
                <a:latin typeface="Roboto" charset="0"/>
                <a:ea typeface="Roboto" charset="0"/>
                <a:cs typeface="Roboto" charset="0"/>
              </a:rPr>
              <a:t>the </a:t>
            </a:r>
            <a:r>
              <a:rPr lang="en-US" sz="1400" i="1" dirty="0" smtClean="0">
                <a:latin typeface="Roboto" charset="0"/>
                <a:ea typeface="Roboto" charset="0"/>
                <a:cs typeface="Roboto" charset="0"/>
              </a:rPr>
              <a:t>Bean</a:t>
            </a:r>
            <a:r>
              <a:rPr lang="en-US" sz="1400" dirty="0" smtClean="0">
                <a:latin typeface="Roboto" charset="0"/>
                <a:ea typeface="Roboto" charset="0"/>
                <a:cs typeface="Roboto" charset="0"/>
              </a:rPr>
              <a:t> </a:t>
            </a:r>
            <a:r>
              <a:rPr lang="en-US" sz="1400" dirty="0">
                <a:latin typeface="Roboto" charset="0"/>
                <a:ea typeface="Roboto" charset="0"/>
                <a:cs typeface="Roboto" charset="0"/>
              </a:rPr>
              <a:t>component</a:t>
            </a:r>
          </a:p>
          <a:p>
            <a:pPr lvl="1" defTabSz="914400">
              <a:lnSpc>
                <a:spcPct val="150000"/>
              </a:lnSpc>
              <a:spcBef>
                <a:spcPts val="0"/>
              </a:spcBef>
              <a:buFont typeface="Arial" charset="0"/>
              <a:buChar char="•"/>
              <a:defRPr/>
            </a:pPr>
            <a:r>
              <a:rPr lang="en-US" sz="1400" dirty="0">
                <a:latin typeface="Roboto" charset="0"/>
                <a:ea typeface="Roboto" charset="0"/>
                <a:cs typeface="Roboto" charset="0"/>
              </a:rPr>
              <a:t>Marshall output body from POJO to JSON</a:t>
            </a:r>
          </a:p>
          <a:p>
            <a:pPr lvl="1" defTabSz="914400">
              <a:lnSpc>
                <a:spcPct val="150000"/>
              </a:lnSpc>
              <a:spcBef>
                <a:spcPts val="0"/>
              </a:spcBef>
              <a:buFont typeface="Arial" charset="0"/>
              <a:buChar char="•"/>
              <a:defRPr/>
            </a:pPr>
            <a:r>
              <a:rPr lang="en-US" sz="1400" dirty="0">
                <a:latin typeface="Roboto" charset="0"/>
                <a:ea typeface="Roboto" charset="0"/>
                <a:cs typeface="Roboto" charset="0"/>
              </a:rPr>
              <a:t>Test with REST client (such as Postman)</a:t>
            </a:r>
          </a:p>
          <a:p>
            <a:pPr lvl="1" defTabSz="914400">
              <a:lnSpc>
                <a:spcPct val="150000"/>
              </a:lnSpc>
              <a:spcBef>
                <a:spcPts val="0"/>
              </a:spcBef>
              <a:buFont typeface="Arial" charset="0"/>
              <a:buChar char="•"/>
              <a:defRPr/>
            </a:pPr>
            <a:endParaRPr lang="en-US" sz="1400" dirty="0" smtClean="0">
              <a:latin typeface="Roboto" charset="0"/>
              <a:ea typeface="Roboto" charset="0"/>
              <a:cs typeface="Roboto" charset="0"/>
            </a:endParaRPr>
          </a:p>
        </p:txBody>
      </p:sp>
      <p:sp>
        <p:nvSpPr>
          <p:cNvPr id="23" name="Text Placeholder 4"/>
          <p:cNvSpPr txBox="1">
            <a:spLocks/>
          </p:cNvSpPr>
          <p:nvPr/>
        </p:nvSpPr>
        <p:spPr>
          <a:xfrm>
            <a:off x="271839" y="1124799"/>
            <a:ext cx="8401543" cy="5040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latin typeface="Roboto" charset="0"/>
                <a:ea typeface="Roboto" charset="0"/>
                <a:cs typeface="Roboto" charset="0"/>
              </a:rPr>
              <a:t>Calling a SOAP operation</a:t>
            </a:r>
            <a:endParaRPr lang="en-US" sz="2400" b="1" dirty="0">
              <a:solidFill>
                <a:srgbClr val="FF0000"/>
              </a:solidFill>
              <a:latin typeface="Roboto" charset="0"/>
              <a:ea typeface="Roboto" charset="0"/>
              <a:cs typeface="Roboto" charset="0"/>
            </a:endParaRPr>
          </a:p>
        </p:txBody>
      </p:sp>
      <p:cxnSp>
        <p:nvCxnSpPr>
          <p:cNvPr id="24" name="Elbow Connector 23"/>
          <p:cNvCxnSpPr>
            <a:stCxn id="19" idx="2"/>
            <a:endCxn id="20" idx="0"/>
          </p:cNvCxnSpPr>
          <p:nvPr/>
        </p:nvCxnSpPr>
        <p:spPr>
          <a:xfrm rot="16200000" flipH="1">
            <a:off x="6216603" y="3724920"/>
            <a:ext cx="272254" cy="1"/>
          </a:xfrm>
          <a:prstGeom prst="bentConnector3">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9" idx="2"/>
            <a:endCxn id="26" idx="2"/>
          </p:cNvCxnSpPr>
          <p:nvPr/>
        </p:nvCxnSpPr>
        <p:spPr>
          <a:xfrm rot="5400000" flipH="1" flipV="1">
            <a:off x="6714740" y="4063764"/>
            <a:ext cx="972344" cy="1646560"/>
          </a:xfrm>
          <a:prstGeom prst="bentConnector3">
            <a:avLst>
              <a:gd name="adj1" fmla="val -50889"/>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bwMode="auto">
          <a:xfrm>
            <a:off x="7443936" y="3789040"/>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000">
                <a:solidFill>
                  <a:schemeClr val="bg1"/>
                </a:solidFill>
                <a:latin typeface="Roboto Light"/>
              </a:rPr>
              <a:t>M</a:t>
            </a:r>
            <a:r>
              <a:rPr lang="en-US" sz="1000" smtClean="0">
                <a:solidFill>
                  <a:schemeClr val="bg1"/>
                </a:solidFill>
                <a:latin typeface="Roboto Light"/>
              </a:rPr>
              <a:t>arshall body </a:t>
            </a:r>
            <a:endParaRPr lang="en-US" sz="1000" dirty="0" smtClean="0">
              <a:solidFill>
                <a:schemeClr val="bg1"/>
              </a:solidFill>
              <a:latin typeface="Roboto Light"/>
            </a:endParaRPr>
          </a:p>
          <a:p>
            <a:pPr algn="ctr"/>
            <a:r>
              <a:rPr lang="en-US" sz="1000" dirty="0" smtClean="0">
                <a:solidFill>
                  <a:schemeClr val="bg1"/>
                </a:solidFill>
                <a:latin typeface="Roboto Light"/>
              </a:rPr>
              <a:t>(Java to JSON)</a:t>
            </a:r>
          </a:p>
        </p:txBody>
      </p:sp>
      <p:cxnSp>
        <p:nvCxnSpPr>
          <p:cNvPr id="33" name="Elbow Connector 32"/>
          <p:cNvCxnSpPr>
            <a:stCxn id="26" idx="0"/>
            <a:endCxn id="13" idx="3"/>
          </p:cNvCxnSpPr>
          <p:nvPr/>
        </p:nvCxnSpPr>
        <p:spPr>
          <a:xfrm rot="16200000" flipV="1">
            <a:off x="6823046" y="2587893"/>
            <a:ext cx="1072339" cy="1329955"/>
          </a:xfrm>
          <a:prstGeom prst="bentConnector2">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68221068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7125751" y="6560640"/>
            <a:ext cx="1669467" cy="254512"/>
          </a:xfrm>
        </p:spPr>
        <p:txBody>
          <a:bodyPr/>
          <a:lstStyle/>
          <a:p>
            <a:fld id="{6FF59741-7650-A046-95B5-8D31235C520E}" type="slidenum">
              <a:rPr lang="en-US" smtClean="0"/>
              <a:pPr/>
              <a:t>53</a:t>
            </a:fld>
            <a:endParaRPr lang="en-US" dirty="0"/>
          </a:p>
        </p:txBody>
      </p:sp>
      <p:sp>
        <p:nvSpPr>
          <p:cNvPr id="4" name="Text Placeholder 3"/>
          <p:cNvSpPr>
            <a:spLocks noGrp="1"/>
          </p:cNvSpPr>
          <p:nvPr>
            <p:ph type="body" sz="quarter" idx="13"/>
          </p:nvPr>
        </p:nvSpPr>
        <p:spPr/>
        <p:txBody>
          <a:bodyPr/>
          <a:lstStyle/>
          <a:p>
            <a:r>
              <a:rPr lang="en-US" dirty="0"/>
              <a:t>Exercise: </a:t>
            </a:r>
            <a:r>
              <a:rPr lang="en-US" dirty="0" smtClean="0"/>
              <a:t>Using Camel Cache</a:t>
            </a:r>
            <a:endParaRPr lang="en-US" dirty="0"/>
          </a:p>
        </p:txBody>
      </p:sp>
      <p:sp>
        <p:nvSpPr>
          <p:cNvPr id="22" name="Text Placeholder 3"/>
          <p:cNvSpPr txBox="1">
            <a:spLocks/>
          </p:cNvSpPr>
          <p:nvPr/>
        </p:nvSpPr>
        <p:spPr>
          <a:xfrm>
            <a:off x="271840" y="1988840"/>
            <a:ext cx="5101872" cy="451991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defTabSz="914400">
              <a:lnSpc>
                <a:spcPct val="150000"/>
              </a:lnSpc>
              <a:spcBef>
                <a:spcPts val="0"/>
              </a:spcBef>
              <a:buFont typeface="Arial" charset="0"/>
              <a:buNone/>
              <a:defRPr/>
            </a:pPr>
            <a:r>
              <a:rPr lang="en-US" sz="1800" dirty="0" smtClean="0">
                <a:latin typeface="Roboto" charset="0"/>
                <a:ea typeface="Roboto" charset="0"/>
                <a:cs typeface="Roboto" charset="0"/>
              </a:rPr>
              <a:t>Objectives</a:t>
            </a:r>
          </a:p>
          <a:p>
            <a:pPr marL="685800" lvl="1" defTabSz="914400">
              <a:lnSpc>
                <a:spcPct val="150000"/>
              </a:lnSpc>
              <a:spcBef>
                <a:spcPts val="0"/>
              </a:spcBef>
              <a:buFont typeface="Arial" charset="0"/>
              <a:buChar char="•"/>
              <a:defRPr/>
            </a:pPr>
            <a:r>
              <a:rPr lang="en-US" sz="1400" dirty="0" smtClean="0">
                <a:latin typeface="Roboto" charset="0"/>
                <a:ea typeface="Roboto" charset="0"/>
                <a:cs typeface="Roboto" charset="0"/>
              </a:rPr>
              <a:t>Change the ”List Players” route, by using the </a:t>
            </a:r>
            <a:r>
              <a:rPr lang="en-US" sz="1400" i="1" dirty="0" smtClean="0">
                <a:latin typeface="Roboto" charset="0"/>
                <a:ea typeface="Roboto" charset="0"/>
                <a:cs typeface="Roboto" charset="0"/>
              </a:rPr>
              <a:t>cache </a:t>
            </a:r>
            <a:r>
              <a:rPr lang="en-US" sz="1400" dirty="0" smtClean="0">
                <a:latin typeface="Roboto" charset="0"/>
                <a:ea typeface="Roboto" charset="0"/>
                <a:cs typeface="Roboto" charset="0"/>
              </a:rPr>
              <a:t>component.</a:t>
            </a:r>
          </a:p>
          <a:p>
            <a:pPr marL="0" indent="0" defTabSz="914400">
              <a:lnSpc>
                <a:spcPct val="150000"/>
              </a:lnSpc>
              <a:spcBef>
                <a:spcPts val="0"/>
              </a:spcBef>
              <a:buNone/>
              <a:defRPr/>
            </a:pPr>
            <a:r>
              <a:rPr lang="en-US" sz="1800" dirty="0" smtClean="0">
                <a:latin typeface="Roboto" charset="0"/>
                <a:ea typeface="Roboto" charset="0"/>
                <a:cs typeface="Roboto" charset="0"/>
              </a:rPr>
              <a:t>Instructions</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Check if there is a list of players in the cache before getting it from the training server</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If the list exists in cache, just return it as is</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If not, proceed with all steps, adding a step to save the results in the cache (time to live is 2 minutes) </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Test </a:t>
            </a:r>
            <a:r>
              <a:rPr lang="en-US" sz="1400" dirty="0">
                <a:latin typeface="Roboto" charset="0"/>
                <a:ea typeface="Roboto" charset="0"/>
                <a:cs typeface="Roboto" charset="0"/>
              </a:rPr>
              <a:t>the </a:t>
            </a:r>
            <a:r>
              <a:rPr lang="en-US" sz="1400" dirty="0" smtClean="0">
                <a:latin typeface="Roboto" charset="0"/>
                <a:ea typeface="Roboto" charset="0"/>
                <a:cs typeface="Roboto" charset="0"/>
              </a:rPr>
              <a:t>route using the game widget</a:t>
            </a:r>
          </a:p>
          <a:p>
            <a:pPr lvl="1" defTabSz="914400">
              <a:lnSpc>
                <a:spcPct val="150000"/>
              </a:lnSpc>
              <a:spcBef>
                <a:spcPts val="0"/>
              </a:spcBef>
              <a:buFont typeface="Arial" charset="0"/>
              <a:buChar char="•"/>
              <a:defRPr/>
            </a:pPr>
            <a:r>
              <a:rPr lang="en-US" sz="1400" dirty="0" smtClean="0">
                <a:latin typeface="Roboto" charset="0"/>
                <a:ea typeface="Roboto" charset="0"/>
                <a:cs typeface="Roboto" charset="0"/>
              </a:rPr>
              <a:t>For more information see: </a:t>
            </a:r>
            <a:r>
              <a:rPr lang="en-US" sz="1000" dirty="0" smtClean="0">
                <a:latin typeface="Roboto" charset="0"/>
                <a:ea typeface="Roboto" charset="0"/>
                <a:cs typeface="Roboto" charset="0"/>
              </a:rPr>
              <a:t>http://</a:t>
            </a:r>
            <a:r>
              <a:rPr lang="en-US" sz="1000" dirty="0" err="1" smtClean="0">
                <a:latin typeface="Roboto" charset="0"/>
                <a:ea typeface="Roboto" charset="0"/>
                <a:cs typeface="Roboto" charset="0"/>
              </a:rPr>
              <a:t>camel.apache.org</a:t>
            </a:r>
            <a:r>
              <a:rPr lang="en-US" sz="1000" dirty="0" smtClean="0">
                <a:latin typeface="Roboto" charset="0"/>
                <a:ea typeface="Roboto" charset="0"/>
                <a:cs typeface="Roboto" charset="0"/>
              </a:rPr>
              <a:t>/</a:t>
            </a:r>
            <a:r>
              <a:rPr lang="en-US" sz="1000" dirty="0" err="1" smtClean="0">
                <a:latin typeface="Roboto" charset="0"/>
                <a:ea typeface="Roboto" charset="0"/>
                <a:cs typeface="Roboto" charset="0"/>
              </a:rPr>
              <a:t>cache.html</a:t>
            </a:r>
            <a:endParaRPr lang="en-US" sz="1000" dirty="0" smtClean="0">
              <a:latin typeface="Roboto" charset="0"/>
              <a:ea typeface="Roboto" charset="0"/>
              <a:cs typeface="Roboto" charset="0"/>
            </a:endParaRPr>
          </a:p>
          <a:p>
            <a:pPr marL="457200" lvl="1" indent="0" defTabSz="914400">
              <a:lnSpc>
                <a:spcPct val="150000"/>
              </a:lnSpc>
              <a:spcBef>
                <a:spcPts val="0"/>
              </a:spcBef>
              <a:buNone/>
              <a:defRPr/>
            </a:pPr>
            <a:endParaRPr lang="en-US" sz="1400" dirty="0">
              <a:latin typeface="Roboto" charset="0"/>
              <a:ea typeface="Roboto" charset="0"/>
              <a:cs typeface="Roboto" charset="0"/>
            </a:endParaRPr>
          </a:p>
          <a:p>
            <a:pPr lvl="1" defTabSz="914400">
              <a:lnSpc>
                <a:spcPct val="150000"/>
              </a:lnSpc>
              <a:spcBef>
                <a:spcPts val="0"/>
              </a:spcBef>
              <a:buFont typeface="Arial" charset="0"/>
              <a:buChar char="•"/>
              <a:defRPr/>
            </a:pPr>
            <a:endParaRPr lang="en-US" sz="1000" i="1" dirty="0" smtClean="0">
              <a:latin typeface="Roboto" charset="0"/>
              <a:ea typeface="Roboto" charset="0"/>
              <a:cs typeface="Roboto" charset="0"/>
            </a:endParaRPr>
          </a:p>
          <a:p>
            <a:pPr marL="0" indent="0" defTabSz="914400">
              <a:lnSpc>
                <a:spcPct val="150000"/>
              </a:lnSpc>
              <a:spcBef>
                <a:spcPts val="0"/>
              </a:spcBef>
              <a:buNone/>
              <a:defRPr/>
            </a:pPr>
            <a:endParaRPr lang="en-US" sz="1800" dirty="0" smtClean="0">
              <a:latin typeface="Roboto" charset="0"/>
              <a:ea typeface="Roboto" charset="0"/>
              <a:cs typeface="Roboto" charset="0"/>
            </a:endParaRPr>
          </a:p>
        </p:txBody>
      </p:sp>
      <p:sp>
        <p:nvSpPr>
          <p:cNvPr id="23" name="Text Placeholder 4"/>
          <p:cNvSpPr txBox="1">
            <a:spLocks/>
          </p:cNvSpPr>
          <p:nvPr/>
        </p:nvSpPr>
        <p:spPr>
          <a:xfrm>
            <a:off x="271839" y="1124799"/>
            <a:ext cx="8401543" cy="5040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smtClean="0">
                <a:solidFill>
                  <a:srgbClr val="FF0000"/>
                </a:solidFill>
                <a:latin typeface="Roboto" charset="0"/>
                <a:ea typeface="Roboto" charset="0"/>
                <a:cs typeface="Roboto" charset="0"/>
              </a:rPr>
              <a:t>Improving the </a:t>
            </a:r>
            <a:r>
              <a:rPr lang="en-US" sz="2400" b="1" i="1" dirty="0" smtClean="0">
                <a:solidFill>
                  <a:srgbClr val="FF0000"/>
                </a:solidFill>
                <a:latin typeface="Roboto" charset="0"/>
                <a:ea typeface="Roboto" charset="0"/>
                <a:cs typeface="Roboto" charset="0"/>
              </a:rPr>
              <a:t>List Players </a:t>
            </a:r>
            <a:r>
              <a:rPr lang="en-US" sz="2400" b="1" dirty="0" smtClean="0">
                <a:solidFill>
                  <a:srgbClr val="FF0000"/>
                </a:solidFill>
                <a:latin typeface="Roboto" charset="0"/>
                <a:ea typeface="Roboto" charset="0"/>
                <a:cs typeface="Roboto" charset="0"/>
              </a:rPr>
              <a:t>route</a:t>
            </a:r>
            <a:endParaRPr lang="en-US" sz="2400" b="1" dirty="0">
              <a:solidFill>
                <a:srgbClr val="FF0000"/>
              </a:solidFill>
              <a:latin typeface="Roboto" charset="0"/>
              <a:ea typeface="Roboto" charset="0"/>
              <a:cs typeface="Roboto" charset="0"/>
            </a:endParaRPr>
          </a:p>
        </p:txBody>
      </p:sp>
      <p:cxnSp>
        <p:nvCxnSpPr>
          <p:cNvPr id="14" name="Elbow Connector 13"/>
          <p:cNvCxnSpPr>
            <a:endCxn id="31" idx="2"/>
          </p:cNvCxnSpPr>
          <p:nvPr/>
        </p:nvCxnSpPr>
        <p:spPr>
          <a:xfrm rot="5400000" flipH="1" flipV="1">
            <a:off x="7487013" y="4783048"/>
            <a:ext cx="954932" cy="46565"/>
          </a:xfrm>
          <a:prstGeom prst="bentConnector3">
            <a:avLst>
              <a:gd name="adj1" fmla="val 50000"/>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endCxn id="30" idx="2"/>
          </p:cNvCxnSpPr>
          <p:nvPr/>
        </p:nvCxnSpPr>
        <p:spPr>
          <a:xfrm rot="5400000" flipH="1" flipV="1">
            <a:off x="7584130" y="5694042"/>
            <a:ext cx="760698" cy="46566"/>
          </a:xfrm>
          <a:prstGeom prst="bentConnector3">
            <a:avLst>
              <a:gd name="adj1" fmla="val 50000"/>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bwMode="auto">
          <a:xfrm>
            <a:off x="5238658" y="5382412"/>
            <a:ext cx="1584176" cy="1233476"/>
          </a:xfrm>
          <a:prstGeom prst="rect">
            <a:avLst/>
          </a:prstGeom>
          <a:solidFill>
            <a:schemeClr val="tx2">
              <a:lumMod val="25000"/>
              <a:lumOff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400" b="1" dirty="0" smtClean="0">
                <a:latin typeface="Roboto Light"/>
              </a:rPr>
              <a:t>Training Server</a:t>
            </a:r>
            <a:endParaRPr lang="en-US" sz="1400" b="1" dirty="0">
              <a:latin typeface="Roboto Light"/>
            </a:endParaRPr>
          </a:p>
        </p:txBody>
      </p:sp>
      <p:sp>
        <p:nvSpPr>
          <p:cNvPr id="17" name="Rectangle 16"/>
          <p:cNvSpPr/>
          <p:nvPr/>
        </p:nvSpPr>
        <p:spPr bwMode="auto">
          <a:xfrm>
            <a:off x="5493980" y="5839712"/>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REST</a:t>
            </a:r>
          </a:p>
          <a:p>
            <a:pPr algn="ctr"/>
            <a:r>
              <a:rPr lang="en-US" sz="1200" dirty="0" smtClean="0">
                <a:solidFill>
                  <a:schemeClr val="bg1"/>
                </a:solidFill>
                <a:latin typeface="Roboto Light"/>
              </a:rPr>
              <a:t>endpoint</a:t>
            </a:r>
            <a:endParaRPr lang="en-US" sz="1200" dirty="0">
              <a:solidFill>
                <a:schemeClr val="bg1"/>
              </a:solidFill>
              <a:latin typeface="Roboto Light"/>
            </a:endParaRPr>
          </a:p>
        </p:txBody>
      </p:sp>
      <p:sp>
        <p:nvSpPr>
          <p:cNvPr id="18" name="Rectangle 17"/>
          <p:cNvSpPr/>
          <p:nvPr/>
        </p:nvSpPr>
        <p:spPr bwMode="auto">
          <a:xfrm>
            <a:off x="5220072" y="980728"/>
            <a:ext cx="1643592" cy="1096185"/>
          </a:xfrm>
          <a:prstGeom prst="rect">
            <a:avLst/>
          </a:prstGeom>
          <a:solidFill>
            <a:srgbClr val="CFC8C3"/>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a:r>
              <a:rPr lang="en-US" sz="1200" b="1" dirty="0" smtClean="0">
                <a:latin typeface="Roboto Light"/>
              </a:rPr>
              <a:t>Training Widget</a:t>
            </a:r>
            <a:endParaRPr lang="en-US" sz="1200" b="1" dirty="0">
              <a:latin typeface="Roboto Light"/>
            </a:endParaRPr>
          </a:p>
        </p:txBody>
      </p:sp>
      <p:sp>
        <p:nvSpPr>
          <p:cNvPr id="21" name="Rectangle 20"/>
          <p:cNvSpPr/>
          <p:nvPr/>
        </p:nvSpPr>
        <p:spPr bwMode="auto">
          <a:xfrm>
            <a:off x="5724128" y="1240573"/>
            <a:ext cx="648127" cy="648000"/>
          </a:xfrm>
          <a:prstGeom prst="rect">
            <a:avLst/>
          </a:prstGeom>
          <a:solidFill>
            <a:srgbClr val="FF0000"/>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200" b="1" dirty="0" smtClean="0">
                <a:solidFill>
                  <a:schemeClr val="bg1"/>
                </a:solidFill>
                <a:latin typeface="Roboto Thin"/>
                <a:cs typeface="Roboto Thin"/>
              </a:rPr>
              <a:t>List</a:t>
            </a:r>
          </a:p>
          <a:p>
            <a:pPr algn="ctr"/>
            <a:r>
              <a:rPr lang="en-US" sz="1200" b="1" dirty="0" smtClean="0">
                <a:solidFill>
                  <a:schemeClr val="bg1"/>
                </a:solidFill>
                <a:latin typeface="Roboto Thin"/>
                <a:cs typeface="Roboto Thin"/>
              </a:rPr>
              <a:t>Players</a:t>
            </a:r>
          </a:p>
        </p:txBody>
      </p:sp>
      <p:sp>
        <p:nvSpPr>
          <p:cNvPr id="25" name="Rectangle 24"/>
          <p:cNvSpPr/>
          <p:nvPr/>
        </p:nvSpPr>
        <p:spPr bwMode="auto">
          <a:xfrm>
            <a:off x="5940151" y="1912282"/>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RESTLET</a:t>
            </a:r>
            <a:endParaRPr lang="en-US" sz="800" b="1" dirty="0">
              <a:latin typeface="Roboto Thin"/>
              <a:cs typeface="Roboto Thin"/>
            </a:endParaRPr>
          </a:p>
        </p:txBody>
      </p:sp>
      <p:sp>
        <p:nvSpPr>
          <p:cNvPr id="26" name="Rectangle 25"/>
          <p:cNvSpPr/>
          <p:nvPr/>
        </p:nvSpPr>
        <p:spPr bwMode="auto">
          <a:xfrm>
            <a:off x="5941033" y="4565678"/>
            <a:ext cx="181193" cy="524384"/>
          </a:xfrm>
          <a:prstGeom prst="rect">
            <a:avLst/>
          </a:prstGeom>
          <a:solidFill>
            <a:schemeClr val="bg1"/>
          </a:solidFill>
          <a:ln w="3175" cap="flat" cmpd="sng" algn="ctr">
            <a:solidFill>
              <a:srgbClr val="FF0000"/>
            </a:solid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algn="ctr"/>
            <a:r>
              <a:rPr lang="en-US" sz="800" b="1" dirty="0" smtClean="0">
                <a:latin typeface="Roboto Thin"/>
                <a:cs typeface="Roboto Thin"/>
              </a:rPr>
              <a:t>HTTP</a:t>
            </a:r>
            <a:endParaRPr lang="en-US" sz="800" b="1" dirty="0">
              <a:latin typeface="Roboto Thin"/>
              <a:cs typeface="Roboto Thin"/>
            </a:endParaRPr>
          </a:p>
        </p:txBody>
      </p:sp>
      <p:cxnSp>
        <p:nvCxnSpPr>
          <p:cNvPr id="27" name="Elbow Connector 26"/>
          <p:cNvCxnSpPr/>
          <p:nvPr/>
        </p:nvCxnSpPr>
        <p:spPr>
          <a:xfrm rot="16200000" flipH="1">
            <a:off x="5894621" y="2572792"/>
            <a:ext cx="272254" cy="1"/>
          </a:xfrm>
          <a:prstGeom prst="bentConnector3">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bwMode="auto">
          <a:xfrm>
            <a:off x="7418370" y="5697488"/>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000" dirty="0" smtClean="0">
                <a:solidFill>
                  <a:schemeClr val="bg1"/>
                </a:solidFill>
                <a:latin typeface="Roboto Light"/>
              </a:rPr>
              <a:t>Unmarshall body</a:t>
            </a:r>
          </a:p>
          <a:p>
            <a:pPr algn="ctr"/>
            <a:r>
              <a:rPr lang="en-US" sz="1000" dirty="0" smtClean="0">
                <a:solidFill>
                  <a:schemeClr val="bg1"/>
                </a:solidFill>
                <a:latin typeface="Roboto Light"/>
              </a:rPr>
              <a:t>JSON to Java</a:t>
            </a:r>
            <a:endParaRPr lang="en-US" sz="1000" dirty="0">
              <a:solidFill>
                <a:schemeClr val="bg1"/>
              </a:solidFill>
              <a:latin typeface="Roboto Light"/>
            </a:endParaRPr>
          </a:p>
        </p:txBody>
      </p:sp>
      <p:cxnSp>
        <p:nvCxnSpPr>
          <p:cNvPr id="29" name="Elbow Connector 28"/>
          <p:cNvCxnSpPr>
            <a:stCxn id="26" idx="2"/>
            <a:endCxn id="16" idx="0"/>
          </p:cNvCxnSpPr>
          <p:nvPr/>
        </p:nvCxnSpPr>
        <p:spPr>
          <a:xfrm rot="5400000">
            <a:off x="5885013" y="5235795"/>
            <a:ext cx="292350" cy="884"/>
          </a:xfrm>
          <a:prstGeom prst="bentConnector3">
            <a:avLst>
              <a:gd name="adj1" fmla="val 50000"/>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bwMode="auto">
          <a:xfrm>
            <a:off x="7407506" y="4725144"/>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000" dirty="0" smtClean="0">
                <a:solidFill>
                  <a:schemeClr val="bg1"/>
                </a:solidFill>
                <a:latin typeface="Roboto Light"/>
              </a:rPr>
              <a:t>Sort players</a:t>
            </a:r>
            <a:endParaRPr lang="en-US" sz="1000" dirty="0">
              <a:solidFill>
                <a:schemeClr val="bg1"/>
              </a:solidFill>
              <a:latin typeface="Roboto Light"/>
            </a:endParaRPr>
          </a:p>
        </p:txBody>
      </p:sp>
      <p:sp>
        <p:nvSpPr>
          <p:cNvPr id="31" name="Rectangle 30"/>
          <p:cNvSpPr/>
          <p:nvPr/>
        </p:nvSpPr>
        <p:spPr bwMode="auto">
          <a:xfrm>
            <a:off x="7407506" y="3717032"/>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000">
                <a:solidFill>
                  <a:schemeClr val="bg1"/>
                </a:solidFill>
                <a:latin typeface="Roboto Light"/>
              </a:rPr>
              <a:t>M</a:t>
            </a:r>
            <a:r>
              <a:rPr lang="en-US" sz="1000" smtClean="0">
                <a:solidFill>
                  <a:schemeClr val="bg1"/>
                </a:solidFill>
                <a:latin typeface="Roboto Light"/>
              </a:rPr>
              <a:t>arshall body </a:t>
            </a:r>
            <a:endParaRPr lang="en-US" sz="1000" dirty="0" smtClean="0">
              <a:solidFill>
                <a:schemeClr val="bg1"/>
              </a:solidFill>
              <a:latin typeface="Roboto Light"/>
            </a:endParaRPr>
          </a:p>
          <a:p>
            <a:pPr algn="ctr"/>
            <a:r>
              <a:rPr lang="en-US" sz="1000" dirty="0" smtClean="0">
                <a:solidFill>
                  <a:schemeClr val="bg1"/>
                </a:solidFill>
                <a:latin typeface="Roboto Light"/>
              </a:rPr>
              <a:t>(Java to JSON)</a:t>
            </a:r>
          </a:p>
        </p:txBody>
      </p:sp>
      <p:sp>
        <p:nvSpPr>
          <p:cNvPr id="2" name="Diamond 1"/>
          <p:cNvSpPr/>
          <p:nvPr/>
        </p:nvSpPr>
        <p:spPr bwMode="auto">
          <a:xfrm>
            <a:off x="5717770" y="3752613"/>
            <a:ext cx="625954" cy="540483"/>
          </a:xfrm>
          <a:prstGeom prst="diamond">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endParaRPr lang="en-US" sz="1000" dirty="0">
              <a:solidFill>
                <a:schemeClr val="bg1"/>
              </a:solidFill>
              <a:latin typeface="Roboto Light"/>
            </a:endParaRPr>
          </a:p>
        </p:txBody>
      </p:sp>
      <p:cxnSp>
        <p:nvCxnSpPr>
          <p:cNvPr id="33" name="Elbow Connector 32"/>
          <p:cNvCxnSpPr/>
          <p:nvPr/>
        </p:nvCxnSpPr>
        <p:spPr>
          <a:xfrm rot="16200000" flipH="1">
            <a:off x="5894620" y="4429551"/>
            <a:ext cx="272254" cy="1"/>
          </a:xfrm>
          <a:prstGeom prst="bentConnector3">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a:endCxn id="2" idx="0"/>
          </p:cNvCxnSpPr>
          <p:nvPr/>
        </p:nvCxnSpPr>
        <p:spPr>
          <a:xfrm rot="16200000" flipH="1">
            <a:off x="5686231" y="3408096"/>
            <a:ext cx="689031" cy="1"/>
          </a:xfrm>
          <a:prstGeom prst="bentConnector3">
            <a:avLst>
              <a:gd name="adj1" fmla="val 50000"/>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bwMode="auto">
          <a:xfrm>
            <a:off x="5461612" y="2707813"/>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000" dirty="0" smtClean="0">
                <a:solidFill>
                  <a:schemeClr val="bg1"/>
                </a:solidFill>
                <a:latin typeface="Roboto Light"/>
              </a:rPr>
              <a:t>Get the list of </a:t>
            </a:r>
          </a:p>
          <a:p>
            <a:pPr algn="ctr"/>
            <a:r>
              <a:rPr lang="en-US" sz="1000" dirty="0" smtClean="0">
                <a:solidFill>
                  <a:schemeClr val="bg1"/>
                </a:solidFill>
                <a:latin typeface="Roboto Light"/>
              </a:rPr>
              <a:t>players from</a:t>
            </a:r>
          </a:p>
          <a:p>
            <a:pPr algn="ctr"/>
            <a:r>
              <a:rPr lang="en-US" sz="1000" dirty="0" smtClean="0">
                <a:solidFill>
                  <a:schemeClr val="bg1"/>
                </a:solidFill>
                <a:latin typeface="Roboto Light"/>
              </a:rPr>
              <a:t>the cache</a:t>
            </a:r>
          </a:p>
        </p:txBody>
      </p:sp>
      <p:cxnSp>
        <p:nvCxnSpPr>
          <p:cNvPr id="58" name="Straight Arrow Connector 57"/>
          <p:cNvCxnSpPr>
            <a:stCxn id="16" idx="3"/>
            <a:endCxn id="28" idx="1"/>
          </p:cNvCxnSpPr>
          <p:nvPr/>
        </p:nvCxnSpPr>
        <p:spPr>
          <a:xfrm>
            <a:off x="6822834" y="5999150"/>
            <a:ext cx="595536" cy="425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bwMode="auto">
          <a:xfrm>
            <a:off x="7409986" y="2707813"/>
            <a:ext cx="1160512" cy="611832"/>
          </a:xfrm>
          <a:prstGeom prst="rect">
            <a:avLst/>
          </a:prstGeom>
          <a:solidFill>
            <a:schemeClr val="tx2">
              <a:lumMod val="75000"/>
              <a:lumOff val="25000"/>
            </a:schemeClr>
          </a:solidFill>
          <a:ln w="31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1000" dirty="0" smtClean="0">
                <a:solidFill>
                  <a:schemeClr val="bg1"/>
                </a:solidFill>
                <a:latin typeface="Roboto Light"/>
              </a:rPr>
              <a:t>Save the list </a:t>
            </a:r>
          </a:p>
          <a:p>
            <a:pPr algn="ctr"/>
            <a:r>
              <a:rPr lang="en-US" sz="1000" dirty="0" smtClean="0">
                <a:solidFill>
                  <a:schemeClr val="bg1"/>
                </a:solidFill>
                <a:latin typeface="Roboto Light"/>
              </a:rPr>
              <a:t>of players in</a:t>
            </a:r>
          </a:p>
          <a:p>
            <a:pPr algn="ctr"/>
            <a:r>
              <a:rPr lang="en-US" sz="1000" dirty="0" smtClean="0">
                <a:solidFill>
                  <a:schemeClr val="bg1"/>
                </a:solidFill>
                <a:latin typeface="Roboto Light"/>
              </a:rPr>
              <a:t>the cache</a:t>
            </a:r>
          </a:p>
        </p:txBody>
      </p:sp>
      <p:cxnSp>
        <p:nvCxnSpPr>
          <p:cNvPr id="63" name="Elbow Connector 62"/>
          <p:cNvCxnSpPr>
            <a:stCxn id="31" idx="0"/>
            <a:endCxn id="60" idx="2"/>
          </p:cNvCxnSpPr>
          <p:nvPr/>
        </p:nvCxnSpPr>
        <p:spPr>
          <a:xfrm rot="5400000" flipH="1" flipV="1">
            <a:off x="7790309" y="3517099"/>
            <a:ext cx="397387" cy="2480"/>
          </a:xfrm>
          <a:prstGeom prst="bentConnector3">
            <a:avLst>
              <a:gd name="adj1" fmla="val 50000"/>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Elbow Connector 68"/>
          <p:cNvCxnSpPr/>
          <p:nvPr/>
        </p:nvCxnSpPr>
        <p:spPr>
          <a:xfrm rot="16200000" flipV="1">
            <a:off x="7019618" y="1818154"/>
            <a:ext cx="820969" cy="1120840"/>
          </a:xfrm>
          <a:prstGeom prst="bentConnector2">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Elbow Connector 72"/>
          <p:cNvCxnSpPr/>
          <p:nvPr/>
        </p:nvCxnSpPr>
        <p:spPr>
          <a:xfrm flipV="1">
            <a:off x="6344710" y="2086100"/>
            <a:ext cx="458262" cy="1946500"/>
          </a:xfrm>
          <a:prstGeom prst="bentConnector2">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rot="16200000">
            <a:off x="5065199" y="4570271"/>
            <a:ext cx="1359668" cy="246221"/>
          </a:xfrm>
          <a:prstGeom prst="rect">
            <a:avLst/>
          </a:prstGeom>
          <a:noFill/>
        </p:spPr>
        <p:txBody>
          <a:bodyPr wrap="none" rtlCol="0">
            <a:spAutoFit/>
          </a:bodyPr>
          <a:lstStyle/>
          <a:p>
            <a:r>
              <a:rPr lang="en-US" sz="1000" dirty="0" smtClean="0">
                <a:latin typeface="Roboto Light"/>
                <a:cs typeface="Roboto Light"/>
              </a:rPr>
              <a:t>Cache does not exist</a:t>
            </a:r>
          </a:p>
        </p:txBody>
      </p:sp>
      <p:sp>
        <p:nvSpPr>
          <p:cNvPr id="79" name="TextBox 78"/>
          <p:cNvSpPr txBox="1"/>
          <p:nvPr/>
        </p:nvSpPr>
        <p:spPr>
          <a:xfrm rot="16200000">
            <a:off x="6481496" y="2983401"/>
            <a:ext cx="901209" cy="246221"/>
          </a:xfrm>
          <a:prstGeom prst="rect">
            <a:avLst/>
          </a:prstGeom>
          <a:noFill/>
        </p:spPr>
        <p:txBody>
          <a:bodyPr wrap="none" rtlCol="0">
            <a:spAutoFit/>
          </a:bodyPr>
          <a:lstStyle/>
          <a:p>
            <a:r>
              <a:rPr lang="en-US" sz="1000" dirty="0" smtClean="0">
                <a:latin typeface="Roboto Light"/>
                <a:cs typeface="Roboto Light"/>
              </a:rPr>
              <a:t>Cache exists</a:t>
            </a:r>
          </a:p>
        </p:txBody>
      </p:sp>
    </p:spTree>
    <p:extLst>
      <p:ext uri="{BB962C8B-B14F-4D97-AF65-F5344CB8AC3E}">
        <p14:creationId xmlns:p14="http://schemas.microsoft.com/office/powerpoint/2010/main" xmlns="" val="104272056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FF59741-7650-A046-95B5-8D31235C520E}" type="slidenum">
              <a:rPr lang="en-US" smtClean="0"/>
              <a:pPr/>
              <a:t>54</a:t>
            </a:fld>
            <a:endParaRPr lang="en-US" dirty="0"/>
          </a:p>
        </p:txBody>
      </p:sp>
    </p:spTree>
    <p:extLst>
      <p:ext uri="{BB962C8B-B14F-4D97-AF65-F5344CB8AC3E}">
        <p14:creationId xmlns:p14="http://schemas.microsoft.com/office/powerpoint/2010/main" xmlns="" val="12317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a:t>Enterprise </a:t>
            </a:r>
            <a:r>
              <a:rPr lang="en-US" dirty="0" smtClean="0"/>
              <a:t>Integration</a:t>
            </a:r>
            <a:endParaRPr lang="en-US" dirty="0"/>
          </a:p>
        </p:txBody>
      </p:sp>
      <p:sp>
        <p:nvSpPr>
          <p:cNvPr id="10" name="Content Placeholder 9"/>
          <p:cNvSpPr>
            <a:spLocks noGrp="1"/>
          </p:cNvSpPr>
          <p:nvPr>
            <p:ph sz="quarter" idx="14"/>
          </p:nvPr>
        </p:nvSpPr>
        <p:spPr/>
        <p:txBody>
          <a:bodyPr/>
          <a:lstStyle/>
          <a:p>
            <a:r>
              <a:rPr lang="en-US" dirty="0" smtClean="0"/>
              <a:t>Filter </a:t>
            </a:r>
            <a:r>
              <a:rPr lang="en-US" dirty="0"/>
              <a:t>and transform </a:t>
            </a:r>
            <a:r>
              <a:rPr lang="en-US" dirty="0" smtClean="0"/>
              <a:t>data </a:t>
            </a:r>
            <a:endParaRPr lang="en-US" dirty="0"/>
          </a:p>
          <a:p>
            <a:pPr lvl="1"/>
            <a:r>
              <a:rPr lang="en-US" dirty="0"/>
              <a:t>Convert POJO’s to JSON</a:t>
            </a:r>
          </a:p>
          <a:p>
            <a:pPr lvl="1"/>
            <a:r>
              <a:rPr lang="en-US" dirty="0"/>
              <a:t>Combine </a:t>
            </a:r>
            <a:r>
              <a:rPr lang="en-US" dirty="0" smtClean="0"/>
              <a:t>data sources</a:t>
            </a:r>
            <a:endParaRPr lang="en-US" dirty="0"/>
          </a:p>
          <a:p>
            <a:pPr lvl="1"/>
            <a:r>
              <a:rPr lang="en-US" dirty="0" smtClean="0"/>
              <a:t>Renditions</a:t>
            </a:r>
          </a:p>
          <a:p>
            <a:pPr lvl="2"/>
            <a:r>
              <a:rPr lang="en-US" dirty="0" smtClean="0"/>
              <a:t>PDF</a:t>
            </a:r>
          </a:p>
          <a:p>
            <a:pPr lvl="2"/>
            <a:r>
              <a:rPr lang="en-US" dirty="0" smtClean="0"/>
              <a:t>Excel</a:t>
            </a:r>
          </a:p>
          <a:p>
            <a:pPr lvl="2"/>
            <a:r>
              <a:rPr lang="en-US" dirty="0" smtClean="0"/>
              <a:t>HTML</a:t>
            </a:r>
            <a:endParaRPr lang="en-US" dirty="0"/>
          </a:p>
          <a:p>
            <a:r>
              <a:rPr lang="en-US" dirty="0" smtClean="0"/>
              <a:t>Route messages</a:t>
            </a:r>
            <a:endParaRPr lang="en-US" dirty="0"/>
          </a:p>
          <a:p>
            <a:pPr lvl="1"/>
            <a:r>
              <a:rPr lang="en-US" dirty="0" smtClean="0"/>
              <a:t>Send messages to different targets</a:t>
            </a:r>
          </a:p>
          <a:p>
            <a:pPr lvl="2"/>
            <a:r>
              <a:rPr lang="en-US" dirty="0" smtClean="0"/>
              <a:t>Based on payloads</a:t>
            </a:r>
          </a:p>
          <a:p>
            <a:pPr lvl="2"/>
            <a:r>
              <a:rPr lang="en-US" dirty="0" smtClean="0"/>
              <a:t>Or other rules</a:t>
            </a:r>
          </a:p>
          <a:p>
            <a:pPr lvl="2"/>
            <a:endParaRPr lang="en-US" dirty="0" smtClean="0"/>
          </a:p>
          <a:p>
            <a:pPr lvl="3"/>
            <a:endParaRPr lang="en-US" dirty="0"/>
          </a:p>
        </p:txBody>
      </p:sp>
      <p:sp>
        <p:nvSpPr>
          <p:cNvPr id="2" name="Text Placeholder 1"/>
          <p:cNvSpPr>
            <a:spLocks noGrp="1"/>
          </p:cNvSpPr>
          <p:nvPr>
            <p:ph type="body" sz="quarter" idx="15"/>
          </p:nvPr>
        </p:nvSpPr>
        <p:spPr/>
        <p:txBody>
          <a:bodyPr/>
          <a:lstStyle/>
          <a:p>
            <a:r>
              <a:rPr lang="en-US" dirty="0" smtClean="0"/>
              <a:t>Challenges</a:t>
            </a:r>
            <a:endParaRPr lang="en-US" dirty="0"/>
          </a:p>
        </p:txBody>
      </p:sp>
    </p:spTree>
    <p:extLst>
      <p:ext uri="{BB962C8B-B14F-4D97-AF65-F5344CB8AC3E}">
        <p14:creationId xmlns:p14="http://schemas.microsoft.com/office/powerpoint/2010/main" xmlns="" val="529691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Enterprise Integration Patterns</a:t>
            </a:r>
            <a:endParaRPr lang="en-US" dirty="0"/>
          </a:p>
        </p:txBody>
      </p:sp>
      <p:sp>
        <p:nvSpPr>
          <p:cNvPr id="3" name="Content Placeholder 2"/>
          <p:cNvSpPr>
            <a:spLocks noGrp="1"/>
          </p:cNvSpPr>
          <p:nvPr>
            <p:ph sz="quarter" idx="14"/>
          </p:nvPr>
        </p:nvSpPr>
        <p:spPr>
          <a:xfrm>
            <a:off x="357188" y="1120775"/>
            <a:ext cx="4790876" cy="5387975"/>
          </a:xfrm>
        </p:spPr>
        <p:txBody>
          <a:bodyPr/>
          <a:lstStyle/>
          <a:p>
            <a:r>
              <a:rPr lang="en-US" dirty="0" smtClean="0"/>
              <a:t>Patterns</a:t>
            </a:r>
          </a:p>
          <a:p>
            <a:pPr lvl="1"/>
            <a:r>
              <a:rPr lang="en-US" dirty="0" smtClean="0"/>
              <a:t>Provide guidance</a:t>
            </a:r>
          </a:p>
          <a:p>
            <a:pPr lvl="1"/>
            <a:r>
              <a:rPr lang="en-US" dirty="0" smtClean="0"/>
              <a:t>Common language</a:t>
            </a:r>
          </a:p>
          <a:p>
            <a:pPr lvl="1"/>
            <a:r>
              <a:rPr lang="en-US" dirty="0" smtClean="0"/>
              <a:t>Outlines solutions to common challenges</a:t>
            </a:r>
          </a:p>
          <a:p>
            <a:pPr lvl="1"/>
            <a:r>
              <a:rPr lang="en-US" dirty="0" smtClean="0"/>
              <a:t>65+ patterns</a:t>
            </a:r>
          </a:p>
          <a:p>
            <a:pPr lvl="1"/>
            <a:endParaRPr lang="en-US" dirty="0" smtClean="0"/>
          </a:p>
          <a:p>
            <a:r>
              <a:rPr lang="en-US" dirty="0" smtClean="0"/>
              <a:t>Available platforms</a:t>
            </a:r>
          </a:p>
          <a:p>
            <a:pPr lvl="1"/>
            <a:r>
              <a:rPr lang="en-US" dirty="0" smtClean="0"/>
              <a:t>Spring Integration</a:t>
            </a:r>
          </a:p>
          <a:p>
            <a:pPr lvl="1"/>
            <a:r>
              <a:rPr lang="en-US" dirty="0" smtClean="0"/>
              <a:t>Mule ESB</a:t>
            </a:r>
          </a:p>
          <a:p>
            <a:pPr lvl="1"/>
            <a:r>
              <a:rPr lang="en-US" b="1" dirty="0"/>
              <a:t>Apache Camel</a:t>
            </a:r>
          </a:p>
          <a:p>
            <a:pPr lvl="1"/>
            <a:r>
              <a:rPr lang="en-US" dirty="0" smtClean="0"/>
              <a:t>Commercial offerings</a:t>
            </a:r>
          </a:p>
          <a:p>
            <a:pPr lvl="1"/>
            <a:endParaRPr lang="en-US" dirty="0" smtClean="0"/>
          </a:p>
          <a:p>
            <a:pPr lvl="1"/>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a:t>
            </a:fld>
            <a:endParaRPr lang="en-US" dirty="0"/>
          </a:p>
        </p:txBody>
      </p:sp>
      <p:pic>
        <p:nvPicPr>
          <p:cNvPr id="7" name="Picture 6"/>
          <p:cNvPicPr>
            <a:picLocks noChangeAspect="1"/>
          </p:cNvPicPr>
          <p:nvPr/>
        </p:nvPicPr>
        <p:blipFill>
          <a:blip r:embed="rId3"/>
          <a:stretch>
            <a:fillRect/>
          </a:stretch>
        </p:blipFill>
        <p:spPr>
          <a:xfrm>
            <a:off x="5364088" y="1484784"/>
            <a:ext cx="3302000" cy="4356100"/>
          </a:xfrm>
          <a:prstGeom prst="rect">
            <a:avLst/>
          </a:prstGeom>
        </p:spPr>
      </p:pic>
    </p:spTree>
    <p:extLst>
      <p:ext uri="{BB962C8B-B14F-4D97-AF65-F5344CB8AC3E}">
        <p14:creationId xmlns:p14="http://schemas.microsoft.com/office/powerpoint/2010/main" xmlns="" val="3893136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Enterprise Integration Patterns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8</a:t>
            </a:fld>
            <a:endParaRPr lang="en-US" dirty="0"/>
          </a:p>
        </p:txBody>
      </p:sp>
      <p:pic>
        <p:nvPicPr>
          <p:cNvPr id="5" name="Picture 4"/>
          <p:cNvPicPr>
            <a:picLocks noChangeAspect="1"/>
          </p:cNvPicPr>
          <p:nvPr/>
        </p:nvPicPr>
        <p:blipFill>
          <a:blip r:embed="rId3">
            <a:lum/>
            <a:alphaModFix/>
          </a:blip>
          <a:srcRect/>
          <a:stretch>
            <a:fillRect/>
          </a:stretch>
        </p:blipFill>
        <p:spPr>
          <a:xfrm>
            <a:off x="1000888" y="1325658"/>
            <a:ext cx="7027496" cy="4119566"/>
          </a:xfrm>
          <a:prstGeom prst="rect">
            <a:avLst/>
          </a:prstGeom>
          <a:noFill/>
          <a:ln>
            <a:noFill/>
          </a:ln>
        </p:spPr>
      </p:pic>
      <p:sp>
        <p:nvSpPr>
          <p:cNvPr id="6" name="TextBox 5"/>
          <p:cNvSpPr txBox="1"/>
          <p:nvPr/>
        </p:nvSpPr>
        <p:spPr>
          <a:xfrm>
            <a:off x="2233784" y="5803032"/>
            <a:ext cx="4668840" cy="487080"/>
          </a:xfrm>
          <a:prstGeom prst="rect">
            <a:avLst/>
          </a:prstGeom>
          <a:noFill/>
          <a:ln>
            <a:noFill/>
          </a:ln>
        </p:spPr>
        <p:txBody>
          <a:bodyPr vert="horz" wrap="none" lIns="90000" tIns="45000" rIns="90000" bIns="45000" compatLnSpc="0"/>
          <a:lstStyle/>
          <a:p>
            <a:pPr marL="0" marR="0" lvl="0" indent="0" rtl="0" hangingPunct="0">
              <a:lnSpc>
                <a:spcPct val="100000"/>
              </a:lnSpc>
              <a:spcBef>
                <a:spcPts val="0"/>
              </a:spcBef>
              <a:spcAft>
                <a:spcPts val="0"/>
              </a:spcAft>
              <a:buNone/>
              <a:tabLst/>
            </a:pPr>
            <a:r>
              <a:rPr lang="en-US" sz="2800" b="0" i="0" u="none" strike="noStrike" kern="1200" dirty="0">
                <a:ln>
                  <a:noFill/>
                </a:ln>
                <a:latin typeface="Roboto Light" panose="02000000000000000000" pitchFamily="2" charset="0"/>
                <a:ea typeface="Roboto Light" panose="02000000000000000000" pitchFamily="2" charset="0"/>
                <a:cs typeface="Tahoma" pitchFamily="2"/>
              </a:rPr>
              <a:t>http://camel.apache.org/eip</a:t>
            </a:r>
          </a:p>
        </p:txBody>
      </p:sp>
    </p:spTree>
    <p:extLst>
      <p:ext uri="{BB962C8B-B14F-4D97-AF65-F5344CB8AC3E}">
        <p14:creationId xmlns:p14="http://schemas.microsoft.com/office/powerpoint/2010/main" xmlns="" val="23184379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9</a:t>
            </a:fld>
            <a:endParaRPr lang="en-US" dirty="0"/>
          </a:p>
        </p:txBody>
      </p:sp>
      <p:sp>
        <p:nvSpPr>
          <p:cNvPr id="3" name="Text Placeholder 2"/>
          <p:cNvSpPr>
            <a:spLocks noGrp="1"/>
          </p:cNvSpPr>
          <p:nvPr>
            <p:ph type="body" sz="quarter" idx="11"/>
          </p:nvPr>
        </p:nvSpPr>
        <p:spPr/>
        <p:txBody>
          <a:bodyPr/>
          <a:lstStyle/>
          <a:p>
            <a:r>
              <a:rPr lang="en-US" dirty="0" smtClean="0"/>
              <a:t>Introduction to Apache Camel</a:t>
            </a:r>
            <a:endParaRPr lang="en-US" dirty="0"/>
          </a:p>
        </p:txBody>
      </p:sp>
      <p:sp>
        <p:nvSpPr>
          <p:cNvPr id="4" name="Text Placeholder 3"/>
          <p:cNvSpPr>
            <a:spLocks noGrp="1"/>
          </p:cNvSpPr>
          <p:nvPr>
            <p:ph type="body" sz="quarter" idx="12"/>
          </p:nvPr>
        </p:nvSpPr>
        <p:spPr/>
        <p:txBody>
          <a:bodyPr/>
          <a:lstStyle/>
          <a:p>
            <a:r>
              <a:rPr lang="en-US" dirty="0" smtClean="0"/>
              <a:t>Heavy payloads with few resources</a:t>
            </a:r>
            <a:endParaRPr lang="en-US" dirty="0"/>
          </a:p>
        </p:txBody>
      </p:sp>
    </p:spTree>
    <p:extLst>
      <p:ext uri="{BB962C8B-B14F-4D97-AF65-F5344CB8AC3E}">
        <p14:creationId xmlns:p14="http://schemas.microsoft.com/office/powerpoint/2010/main" xmlns="" val="144329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ACKBASE 1">
      <a:dk1>
        <a:srgbClr val="2B2623"/>
      </a:dk1>
      <a:lt1>
        <a:srgbClr val="FFFFFF"/>
      </a:lt1>
      <a:dk2>
        <a:srgbClr val="2B2623"/>
      </a:dk2>
      <a:lt2>
        <a:srgbClr val="FFFFFF"/>
      </a:lt2>
      <a:accent1>
        <a:srgbClr val="BD2727"/>
      </a:accent1>
      <a:accent2>
        <a:srgbClr val="E5540F"/>
      </a:accent2>
      <a:accent3>
        <a:srgbClr val="ECAC03"/>
      </a:accent3>
      <a:accent4>
        <a:srgbClr val="71962D"/>
      </a:accent4>
      <a:accent5>
        <a:srgbClr val="215BA7"/>
      </a:accent5>
      <a:accent6>
        <a:srgbClr val="602D61"/>
      </a:accent6>
      <a:hlink>
        <a:srgbClr val="9E9088"/>
      </a:hlink>
      <a:folHlink>
        <a:srgbClr val="9E90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5000"/>
            <a:lumOff val="75000"/>
          </a:schemeClr>
        </a:solidFill>
        <a:ln w="317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algn="ctr">
          <a:defRPr sz="900" b="1" dirty="0">
            <a:solidFill>
              <a:schemeClr val="bg1"/>
            </a:solidFill>
            <a:latin typeface="Roboto Light"/>
          </a:defRPr>
        </a:defPPr>
      </a:lstStyle>
    </a:spDef>
    <a:lnDef>
      <a:spPr>
        <a:ln>
          <a:solidFill>
            <a:srgbClr val="474747"/>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Roboto Light"/>
            <a:cs typeface="Roboto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22908</TotalTime>
  <Words>3588</Words>
  <Application>Microsoft Office PowerPoint</Application>
  <PresentationFormat>On-screen Show (4:3)</PresentationFormat>
  <Paragraphs>1238</Paragraphs>
  <Slides>54</Slides>
  <Notes>49</Notes>
  <HiddenSlides>2</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BC</dc:creator>
  <cp:lastModifiedBy>zsheth</cp:lastModifiedBy>
  <cp:revision>921</cp:revision>
  <cp:lastPrinted>2016-11-16T08:05:59Z</cp:lastPrinted>
  <dcterms:created xsi:type="dcterms:W3CDTF">2013-06-24T07:33:57Z</dcterms:created>
  <dcterms:modified xsi:type="dcterms:W3CDTF">2017-02-23T10:54:19Z</dcterms:modified>
</cp:coreProperties>
</file>